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257" r:id="rId3"/>
    <p:sldId id="271" r:id="rId4"/>
    <p:sldId id="264" r:id="rId5"/>
    <p:sldId id="261" r:id="rId6"/>
    <p:sldId id="265" r:id="rId7"/>
    <p:sldId id="266" r:id="rId8"/>
    <p:sldId id="258" r:id="rId9"/>
    <p:sldId id="268" r:id="rId10"/>
    <p:sldId id="267" r:id="rId11"/>
    <p:sldId id="269" r:id="rId12"/>
    <p:sldId id="270" r:id="rId13"/>
    <p:sldId id="263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786"/>
    <a:srgbClr val="FFB3C2"/>
    <a:srgbClr val="2633B0"/>
    <a:srgbClr val="FFE6EB"/>
    <a:srgbClr val="515AA3"/>
    <a:srgbClr val="FFFFFF"/>
    <a:srgbClr val="003D64"/>
    <a:srgbClr val="242D8A"/>
    <a:srgbClr val="CC9966"/>
    <a:srgbClr val="141B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2"/>
    <p:restoredTop sz="94526"/>
  </p:normalViewPr>
  <p:slideViewPr>
    <p:cSldViewPr snapToGrid="0">
      <p:cViewPr>
        <p:scale>
          <a:sx n="93" d="100"/>
          <a:sy n="93" d="100"/>
        </p:scale>
        <p:origin x="133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tyfernandez/Downloads/Encuesta_Van_Westendorp_-_Precios_de_la_Herramien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s-MX" sz="1400" b="1" i="0" u="none" strike="noStrike" kern="1200" spc="0" baseline="0" dirty="0">
                <a:solidFill>
                  <a:schemeClr val="bg1"/>
                </a:solidFill>
                <a:latin typeface="+mj-lt"/>
              </a:rPr>
              <a:t>Agricultural production units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.1381005338285978"/>
          <c:y val="0.28468211585927472"/>
          <c:w val="0.71010800761571813"/>
          <c:h val="0.630888030421339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FFB3C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Canada</c:v>
                </c:pt>
                <c:pt idx="1">
                  <c:v>Mexico</c:v>
                </c:pt>
                <c:pt idx="2">
                  <c:v>USA</c:v>
                </c:pt>
              </c:strCache>
            </c:strRef>
          </c:cat>
          <c:val>
            <c:numRef>
              <c:f>Hoja1!$B$2:$B$4</c:f>
              <c:numCache>
                <c:formatCode>#,##0</c:formatCode>
                <c:ptCount val="3"/>
                <c:pt idx="0">
                  <c:v>189000</c:v>
                </c:pt>
                <c:pt idx="1">
                  <c:v>400000</c:v>
                </c:pt>
                <c:pt idx="2">
                  <c:v>1900000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6-A74F-A9AF-08212233B1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44209615"/>
        <c:axId val="1451940527"/>
      </c:barChart>
      <c:catAx>
        <c:axId val="9442096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1940527"/>
        <c:crosses val="autoZero"/>
        <c:auto val="1"/>
        <c:lblAlgn val="ctr"/>
        <c:lblOffset val="100"/>
        <c:noMultiLvlLbl val="0"/>
      </c:catAx>
      <c:valAx>
        <c:axId val="1451940527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944209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s-MX" sz="1400" b="1" i="0" u="none" strike="noStrike" kern="1200" spc="0" baseline="0" dirty="0">
                <a:solidFill>
                  <a:schemeClr val="bg1"/>
                </a:solidFill>
                <a:latin typeface="+mj-lt"/>
              </a:rPr>
              <a:t>Cattle heads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.1381005338285978"/>
          <c:y val="0.28468211585927472"/>
          <c:w val="0.74331238917477405"/>
          <c:h val="0.630888030421339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FFB3C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Canada</c:v>
                </c:pt>
                <c:pt idx="1">
                  <c:v>Mexico</c:v>
                </c:pt>
                <c:pt idx="2">
                  <c:v>USA</c:v>
                </c:pt>
              </c:strCache>
            </c:strRef>
          </c:cat>
          <c:val>
            <c:numRef>
              <c:f>Hoja1!$B$2:$B$4</c:f>
              <c:numCache>
                <c:formatCode>#,##0</c:formatCode>
                <c:ptCount val="3"/>
                <c:pt idx="0">
                  <c:v>11270000</c:v>
                </c:pt>
                <c:pt idx="1">
                  <c:v>17850000</c:v>
                </c:pt>
                <c:pt idx="2">
                  <c:v>89300000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91-A243-AEE9-E8F7AF2580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44209615"/>
        <c:axId val="1451940527"/>
      </c:barChart>
      <c:catAx>
        <c:axId val="9442096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451940527"/>
        <c:crosses val="autoZero"/>
        <c:auto val="1"/>
        <c:lblAlgn val="ctr"/>
        <c:lblOffset val="100"/>
        <c:noMultiLvlLbl val="0"/>
      </c:catAx>
      <c:valAx>
        <c:axId val="1451940527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944209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'Encuesta_Van_Westendorp_-_Preci'!$M$1</c:f>
              <c:strCache>
                <c:ptCount val="1"/>
                <c:pt idx="0">
                  <c:v>Too Cheap</c:v>
                </c:pt>
              </c:strCache>
            </c:strRef>
          </c:tx>
          <c:spPr>
            <a:ln w="28575" cap="rnd">
              <a:solidFill>
                <a:srgbClr val="1D2786"/>
              </a:solidFill>
              <a:round/>
            </a:ln>
            <a:effectLst/>
          </c:spPr>
          <c:marker>
            <c:symbol val="none"/>
          </c:marker>
          <c:cat>
            <c:numRef>
              <c:f>'Encuesta_Van_Westendorp_-_Preci'!$L$2:$L$34</c:f>
              <c:numCache>
                <c:formatCode>_-"$"* #,##0_-;\-"$"* #,##0_-;_-"$"* "-"??_-;_-@_-</c:formatCode>
                <c:ptCount val="33"/>
                <c:pt idx="0">
                  <c:v>4000</c:v>
                </c:pt>
                <c:pt idx="1">
                  <c:v>4825</c:v>
                </c:pt>
                <c:pt idx="2">
                  <c:v>5650</c:v>
                </c:pt>
                <c:pt idx="3">
                  <c:v>6475</c:v>
                </c:pt>
                <c:pt idx="4">
                  <c:v>7300</c:v>
                </c:pt>
                <c:pt idx="5">
                  <c:v>8125</c:v>
                </c:pt>
                <c:pt idx="6">
                  <c:v>8950</c:v>
                </c:pt>
                <c:pt idx="7">
                  <c:v>9775</c:v>
                </c:pt>
                <c:pt idx="8">
                  <c:v>10600</c:v>
                </c:pt>
                <c:pt idx="9">
                  <c:v>11425</c:v>
                </c:pt>
                <c:pt idx="10">
                  <c:v>12250</c:v>
                </c:pt>
                <c:pt idx="11">
                  <c:v>13075</c:v>
                </c:pt>
                <c:pt idx="12">
                  <c:v>13900</c:v>
                </c:pt>
                <c:pt idx="13">
                  <c:v>14725</c:v>
                </c:pt>
                <c:pt idx="14">
                  <c:v>15550</c:v>
                </c:pt>
                <c:pt idx="15">
                  <c:v>16375</c:v>
                </c:pt>
                <c:pt idx="16">
                  <c:v>17200</c:v>
                </c:pt>
                <c:pt idx="17">
                  <c:v>18025</c:v>
                </c:pt>
                <c:pt idx="18">
                  <c:v>18850</c:v>
                </c:pt>
                <c:pt idx="19">
                  <c:v>19675</c:v>
                </c:pt>
                <c:pt idx="20">
                  <c:v>20500</c:v>
                </c:pt>
                <c:pt idx="21">
                  <c:v>21325</c:v>
                </c:pt>
                <c:pt idx="22">
                  <c:v>22150</c:v>
                </c:pt>
                <c:pt idx="23">
                  <c:v>22975</c:v>
                </c:pt>
                <c:pt idx="24">
                  <c:v>23800</c:v>
                </c:pt>
                <c:pt idx="25">
                  <c:v>24625</c:v>
                </c:pt>
                <c:pt idx="26">
                  <c:v>25450</c:v>
                </c:pt>
                <c:pt idx="27">
                  <c:v>26275</c:v>
                </c:pt>
                <c:pt idx="28">
                  <c:v>27100</c:v>
                </c:pt>
                <c:pt idx="29">
                  <c:v>27925</c:v>
                </c:pt>
                <c:pt idx="30">
                  <c:v>28750</c:v>
                </c:pt>
                <c:pt idx="31">
                  <c:v>29575</c:v>
                </c:pt>
                <c:pt idx="32">
                  <c:v>30400</c:v>
                </c:pt>
              </c:numCache>
            </c:numRef>
          </c:cat>
          <c:val>
            <c:numRef>
              <c:f>'Encuesta_Van_Westendorp_-_Preci'!$M$2:$M$34</c:f>
              <c:numCache>
                <c:formatCode>0%</c:formatCode>
                <c:ptCount val="33"/>
                <c:pt idx="0">
                  <c:v>0.96969696969696972</c:v>
                </c:pt>
                <c:pt idx="1">
                  <c:v>0.93939393939393945</c:v>
                </c:pt>
                <c:pt idx="2">
                  <c:v>0.87878787878787878</c:v>
                </c:pt>
                <c:pt idx="3">
                  <c:v>0.87878787878787878</c:v>
                </c:pt>
                <c:pt idx="4">
                  <c:v>0.60606060606060608</c:v>
                </c:pt>
                <c:pt idx="5">
                  <c:v>0.51515151515151514</c:v>
                </c:pt>
                <c:pt idx="6">
                  <c:v>0.48484848484848486</c:v>
                </c:pt>
                <c:pt idx="7">
                  <c:v>0.39393939393939392</c:v>
                </c:pt>
                <c:pt idx="8">
                  <c:v>0.27272727272727271</c:v>
                </c:pt>
                <c:pt idx="9">
                  <c:v>0.27272727272727271</c:v>
                </c:pt>
                <c:pt idx="10">
                  <c:v>0.18181818181818182</c:v>
                </c:pt>
                <c:pt idx="11">
                  <c:v>0.15151515151515152</c:v>
                </c:pt>
                <c:pt idx="12">
                  <c:v>0.12121212121212122</c:v>
                </c:pt>
                <c:pt idx="13">
                  <c:v>0.12121212121212122</c:v>
                </c:pt>
                <c:pt idx="14">
                  <c:v>9.0909090909090912E-2</c:v>
                </c:pt>
                <c:pt idx="15">
                  <c:v>9.0909090909090912E-2</c:v>
                </c:pt>
                <c:pt idx="16">
                  <c:v>3.0303030303030304E-2</c:v>
                </c:pt>
                <c:pt idx="17">
                  <c:v>3.0303030303030304E-2</c:v>
                </c:pt>
                <c:pt idx="18">
                  <c:v>3.0303030303030304E-2</c:v>
                </c:pt>
                <c:pt idx="19">
                  <c:v>3.0303030303030304E-2</c:v>
                </c:pt>
                <c:pt idx="20">
                  <c:v>3.0303030303030304E-2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C1-C14C-B685-8DA5EF8C8285}"/>
            </c:ext>
          </c:extLst>
        </c:ser>
        <c:ser>
          <c:idx val="1"/>
          <c:order val="1"/>
          <c:tx>
            <c:strRef>
              <c:f>'Encuesta_Van_Westendorp_-_Preci'!$N$1</c:f>
              <c:strCache>
                <c:ptCount val="1"/>
                <c:pt idx="0">
                  <c:v>Cheap</c:v>
                </c:pt>
              </c:strCache>
            </c:strRef>
          </c:tx>
          <c:spPr>
            <a:ln w="28575" cap="rnd">
              <a:solidFill>
                <a:srgbClr val="2633B0">
                  <a:alpha val="50196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'Encuesta_Van_Westendorp_-_Preci'!$L$2:$L$34</c:f>
              <c:numCache>
                <c:formatCode>_-"$"* #,##0_-;\-"$"* #,##0_-;_-"$"* "-"??_-;_-@_-</c:formatCode>
                <c:ptCount val="33"/>
                <c:pt idx="0">
                  <c:v>4000</c:v>
                </c:pt>
                <c:pt idx="1">
                  <c:v>4825</c:v>
                </c:pt>
                <c:pt idx="2">
                  <c:v>5650</c:v>
                </c:pt>
                <c:pt idx="3">
                  <c:v>6475</c:v>
                </c:pt>
                <c:pt idx="4">
                  <c:v>7300</c:v>
                </c:pt>
                <c:pt idx="5">
                  <c:v>8125</c:v>
                </c:pt>
                <c:pt idx="6">
                  <c:v>8950</c:v>
                </c:pt>
                <c:pt idx="7">
                  <c:v>9775</c:v>
                </c:pt>
                <c:pt idx="8">
                  <c:v>10600</c:v>
                </c:pt>
                <c:pt idx="9">
                  <c:v>11425</c:v>
                </c:pt>
                <c:pt idx="10">
                  <c:v>12250</c:v>
                </c:pt>
                <c:pt idx="11">
                  <c:v>13075</c:v>
                </c:pt>
                <c:pt idx="12">
                  <c:v>13900</c:v>
                </c:pt>
                <c:pt idx="13">
                  <c:v>14725</c:v>
                </c:pt>
                <c:pt idx="14">
                  <c:v>15550</c:v>
                </c:pt>
                <c:pt idx="15">
                  <c:v>16375</c:v>
                </c:pt>
                <c:pt idx="16">
                  <c:v>17200</c:v>
                </c:pt>
                <c:pt idx="17">
                  <c:v>18025</c:v>
                </c:pt>
                <c:pt idx="18">
                  <c:v>18850</c:v>
                </c:pt>
                <c:pt idx="19">
                  <c:v>19675</c:v>
                </c:pt>
                <c:pt idx="20">
                  <c:v>20500</c:v>
                </c:pt>
                <c:pt idx="21">
                  <c:v>21325</c:v>
                </c:pt>
                <c:pt idx="22">
                  <c:v>22150</c:v>
                </c:pt>
                <c:pt idx="23">
                  <c:v>22975</c:v>
                </c:pt>
                <c:pt idx="24">
                  <c:v>23800</c:v>
                </c:pt>
                <c:pt idx="25">
                  <c:v>24625</c:v>
                </c:pt>
                <c:pt idx="26">
                  <c:v>25450</c:v>
                </c:pt>
                <c:pt idx="27">
                  <c:v>26275</c:v>
                </c:pt>
                <c:pt idx="28">
                  <c:v>27100</c:v>
                </c:pt>
                <c:pt idx="29">
                  <c:v>27925</c:v>
                </c:pt>
                <c:pt idx="30">
                  <c:v>28750</c:v>
                </c:pt>
                <c:pt idx="31">
                  <c:v>29575</c:v>
                </c:pt>
                <c:pt idx="32">
                  <c:v>30400</c:v>
                </c:pt>
              </c:numCache>
            </c:numRef>
          </c:cat>
          <c:val>
            <c:numRef>
              <c:f>'Encuesta_Van_Westendorp_-_Preci'!$N$2:$N$34</c:f>
              <c:numCache>
                <c:formatCode>0%</c:formatCode>
                <c:ptCount val="3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0.93939393939393945</c:v>
                </c:pt>
                <c:pt idx="4">
                  <c:v>0.93939393939393945</c:v>
                </c:pt>
                <c:pt idx="5">
                  <c:v>0.81818181818181823</c:v>
                </c:pt>
                <c:pt idx="6">
                  <c:v>0.72727272727272729</c:v>
                </c:pt>
                <c:pt idx="7">
                  <c:v>0.69696969696969702</c:v>
                </c:pt>
                <c:pt idx="8">
                  <c:v>0.60606060606060608</c:v>
                </c:pt>
                <c:pt idx="9">
                  <c:v>0.51515151515151514</c:v>
                </c:pt>
                <c:pt idx="10">
                  <c:v>0.45454545454545453</c:v>
                </c:pt>
                <c:pt idx="11">
                  <c:v>0.36363636363636365</c:v>
                </c:pt>
                <c:pt idx="12">
                  <c:v>0.33333333333333331</c:v>
                </c:pt>
                <c:pt idx="13">
                  <c:v>0.21212121212121213</c:v>
                </c:pt>
                <c:pt idx="14">
                  <c:v>0.18181818181818182</c:v>
                </c:pt>
                <c:pt idx="15">
                  <c:v>0.18181818181818182</c:v>
                </c:pt>
                <c:pt idx="16">
                  <c:v>0.18181818181818182</c:v>
                </c:pt>
                <c:pt idx="17">
                  <c:v>9.0909090909090912E-2</c:v>
                </c:pt>
                <c:pt idx="18">
                  <c:v>6.0606060606060608E-2</c:v>
                </c:pt>
                <c:pt idx="19">
                  <c:v>6.0606060606060608E-2</c:v>
                </c:pt>
                <c:pt idx="20">
                  <c:v>3.0303030303030304E-2</c:v>
                </c:pt>
                <c:pt idx="21">
                  <c:v>3.0303030303030304E-2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C1-C14C-B685-8DA5EF8C8285}"/>
            </c:ext>
          </c:extLst>
        </c:ser>
        <c:ser>
          <c:idx val="2"/>
          <c:order val="2"/>
          <c:tx>
            <c:strRef>
              <c:f>'Encuesta_Van_Westendorp_-_Preci'!$O$1</c:f>
              <c:strCache>
                <c:ptCount val="1"/>
                <c:pt idx="0">
                  <c:v>Expensive</c:v>
                </c:pt>
              </c:strCache>
            </c:strRef>
          </c:tx>
          <c:spPr>
            <a:ln w="28575" cap="rnd">
              <a:solidFill>
                <a:srgbClr val="FFE6EB"/>
              </a:solidFill>
              <a:round/>
            </a:ln>
            <a:effectLst/>
          </c:spPr>
          <c:marker>
            <c:symbol val="none"/>
          </c:marker>
          <c:cat>
            <c:numRef>
              <c:f>'Encuesta_Van_Westendorp_-_Preci'!$L$2:$L$34</c:f>
              <c:numCache>
                <c:formatCode>_-"$"* #,##0_-;\-"$"* #,##0_-;_-"$"* "-"??_-;_-@_-</c:formatCode>
                <c:ptCount val="33"/>
                <c:pt idx="0">
                  <c:v>4000</c:v>
                </c:pt>
                <c:pt idx="1">
                  <c:v>4825</c:v>
                </c:pt>
                <c:pt idx="2">
                  <c:v>5650</c:v>
                </c:pt>
                <c:pt idx="3">
                  <c:v>6475</c:v>
                </c:pt>
                <c:pt idx="4">
                  <c:v>7300</c:v>
                </c:pt>
                <c:pt idx="5">
                  <c:v>8125</c:v>
                </c:pt>
                <c:pt idx="6">
                  <c:v>8950</c:v>
                </c:pt>
                <c:pt idx="7">
                  <c:v>9775</c:v>
                </c:pt>
                <c:pt idx="8">
                  <c:v>10600</c:v>
                </c:pt>
                <c:pt idx="9">
                  <c:v>11425</c:v>
                </c:pt>
                <c:pt idx="10">
                  <c:v>12250</c:v>
                </c:pt>
                <c:pt idx="11">
                  <c:v>13075</c:v>
                </c:pt>
                <c:pt idx="12">
                  <c:v>13900</c:v>
                </c:pt>
                <c:pt idx="13">
                  <c:v>14725</c:v>
                </c:pt>
                <c:pt idx="14">
                  <c:v>15550</c:v>
                </c:pt>
                <c:pt idx="15">
                  <c:v>16375</c:v>
                </c:pt>
                <c:pt idx="16">
                  <c:v>17200</c:v>
                </c:pt>
                <c:pt idx="17">
                  <c:v>18025</c:v>
                </c:pt>
                <c:pt idx="18">
                  <c:v>18850</c:v>
                </c:pt>
                <c:pt idx="19">
                  <c:v>19675</c:v>
                </c:pt>
                <c:pt idx="20">
                  <c:v>20500</c:v>
                </c:pt>
                <c:pt idx="21">
                  <c:v>21325</c:v>
                </c:pt>
                <c:pt idx="22">
                  <c:v>22150</c:v>
                </c:pt>
                <c:pt idx="23">
                  <c:v>22975</c:v>
                </c:pt>
                <c:pt idx="24">
                  <c:v>23800</c:v>
                </c:pt>
                <c:pt idx="25">
                  <c:v>24625</c:v>
                </c:pt>
                <c:pt idx="26">
                  <c:v>25450</c:v>
                </c:pt>
                <c:pt idx="27">
                  <c:v>26275</c:v>
                </c:pt>
                <c:pt idx="28">
                  <c:v>27100</c:v>
                </c:pt>
                <c:pt idx="29">
                  <c:v>27925</c:v>
                </c:pt>
                <c:pt idx="30">
                  <c:v>28750</c:v>
                </c:pt>
                <c:pt idx="31">
                  <c:v>29575</c:v>
                </c:pt>
                <c:pt idx="32">
                  <c:v>30400</c:v>
                </c:pt>
              </c:numCache>
            </c:numRef>
          </c:cat>
          <c:val>
            <c:numRef>
              <c:f>'Encuesta_Van_Westendorp_-_Preci'!$O$2:$O$34</c:f>
              <c:numCache>
                <c:formatCode>0%</c:formatCode>
                <c:ptCount val="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6.0606060606060608E-2</c:v>
                </c:pt>
                <c:pt idx="5">
                  <c:v>6.0606060606060608E-2</c:v>
                </c:pt>
                <c:pt idx="6">
                  <c:v>6.0606060606060608E-2</c:v>
                </c:pt>
                <c:pt idx="7">
                  <c:v>0.12121212121212122</c:v>
                </c:pt>
                <c:pt idx="8">
                  <c:v>0.15151515151515152</c:v>
                </c:pt>
                <c:pt idx="9">
                  <c:v>0.18181818181818182</c:v>
                </c:pt>
                <c:pt idx="10">
                  <c:v>0.24242424242424243</c:v>
                </c:pt>
                <c:pt idx="11">
                  <c:v>0.36363636363636365</c:v>
                </c:pt>
                <c:pt idx="12">
                  <c:v>0.42424242424242425</c:v>
                </c:pt>
                <c:pt idx="13">
                  <c:v>0.51515151515151514</c:v>
                </c:pt>
                <c:pt idx="14">
                  <c:v>0.5757575757575758</c:v>
                </c:pt>
                <c:pt idx="15">
                  <c:v>0.60606060606060608</c:v>
                </c:pt>
                <c:pt idx="16">
                  <c:v>0.69696969696969702</c:v>
                </c:pt>
                <c:pt idx="17">
                  <c:v>0.72727272727272729</c:v>
                </c:pt>
                <c:pt idx="18">
                  <c:v>0.81818181818181823</c:v>
                </c:pt>
                <c:pt idx="19">
                  <c:v>0.90909090909090906</c:v>
                </c:pt>
                <c:pt idx="20">
                  <c:v>0.90909090909090906</c:v>
                </c:pt>
                <c:pt idx="21">
                  <c:v>0.93939393939393945</c:v>
                </c:pt>
                <c:pt idx="22">
                  <c:v>0.96969696969696972</c:v>
                </c:pt>
                <c:pt idx="23">
                  <c:v>0.96969696969696972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C1-C14C-B685-8DA5EF8C8285}"/>
            </c:ext>
          </c:extLst>
        </c:ser>
        <c:ser>
          <c:idx val="3"/>
          <c:order val="3"/>
          <c:tx>
            <c:strRef>
              <c:f>'Encuesta_Van_Westendorp_-_Preci'!$P$1</c:f>
              <c:strCache>
                <c:ptCount val="1"/>
                <c:pt idx="0">
                  <c:v>Too Expensive </c:v>
                </c:pt>
              </c:strCache>
            </c:strRef>
          </c:tx>
          <c:spPr>
            <a:ln w="28575" cap="rnd">
              <a:solidFill>
                <a:srgbClr val="FFB3C2"/>
              </a:solidFill>
              <a:round/>
            </a:ln>
            <a:effectLst/>
          </c:spPr>
          <c:marker>
            <c:symbol val="none"/>
          </c:marker>
          <c:cat>
            <c:numRef>
              <c:f>'Encuesta_Van_Westendorp_-_Preci'!$L$2:$L$34</c:f>
              <c:numCache>
                <c:formatCode>_-"$"* #,##0_-;\-"$"* #,##0_-;_-"$"* "-"??_-;_-@_-</c:formatCode>
                <c:ptCount val="33"/>
                <c:pt idx="0">
                  <c:v>4000</c:v>
                </c:pt>
                <c:pt idx="1">
                  <c:v>4825</c:v>
                </c:pt>
                <c:pt idx="2">
                  <c:v>5650</c:v>
                </c:pt>
                <c:pt idx="3">
                  <c:v>6475</c:v>
                </c:pt>
                <c:pt idx="4">
                  <c:v>7300</c:v>
                </c:pt>
                <c:pt idx="5">
                  <c:v>8125</c:v>
                </c:pt>
                <c:pt idx="6">
                  <c:v>8950</c:v>
                </c:pt>
                <c:pt idx="7">
                  <c:v>9775</c:v>
                </c:pt>
                <c:pt idx="8">
                  <c:v>10600</c:v>
                </c:pt>
                <c:pt idx="9">
                  <c:v>11425</c:v>
                </c:pt>
                <c:pt idx="10">
                  <c:v>12250</c:v>
                </c:pt>
                <c:pt idx="11">
                  <c:v>13075</c:v>
                </c:pt>
                <c:pt idx="12">
                  <c:v>13900</c:v>
                </c:pt>
                <c:pt idx="13">
                  <c:v>14725</c:v>
                </c:pt>
                <c:pt idx="14">
                  <c:v>15550</c:v>
                </c:pt>
                <c:pt idx="15">
                  <c:v>16375</c:v>
                </c:pt>
                <c:pt idx="16">
                  <c:v>17200</c:v>
                </c:pt>
                <c:pt idx="17">
                  <c:v>18025</c:v>
                </c:pt>
                <c:pt idx="18">
                  <c:v>18850</c:v>
                </c:pt>
                <c:pt idx="19">
                  <c:v>19675</c:v>
                </c:pt>
                <c:pt idx="20">
                  <c:v>20500</c:v>
                </c:pt>
                <c:pt idx="21">
                  <c:v>21325</c:v>
                </c:pt>
                <c:pt idx="22">
                  <c:v>22150</c:v>
                </c:pt>
                <c:pt idx="23">
                  <c:v>22975</c:v>
                </c:pt>
                <c:pt idx="24">
                  <c:v>23800</c:v>
                </c:pt>
                <c:pt idx="25">
                  <c:v>24625</c:v>
                </c:pt>
                <c:pt idx="26">
                  <c:v>25450</c:v>
                </c:pt>
                <c:pt idx="27">
                  <c:v>26275</c:v>
                </c:pt>
                <c:pt idx="28">
                  <c:v>27100</c:v>
                </c:pt>
                <c:pt idx="29">
                  <c:v>27925</c:v>
                </c:pt>
                <c:pt idx="30">
                  <c:v>28750</c:v>
                </c:pt>
                <c:pt idx="31">
                  <c:v>29575</c:v>
                </c:pt>
                <c:pt idx="32">
                  <c:v>30400</c:v>
                </c:pt>
              </c:numCache>
            </c:numRef>
          </c:cat>
          <c:val>
            <c:numRef>
              <c:f>'Encuesta_Van_Westendorp_-_Preci'!$P$2:$P$34</c:f>
              <c:numCache>
                <c:formatCode>0%</c:formatCode>
                <c:ptCount val="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3.0303030303030304E-2</c:v>
                </c:pt>
                <c:pt idx="11">
                  <c:v>9.0909090909090912E-2</c:v>
                </c:pt>
                <c:pt idx="12">
                  <c:v>0.12121212121212122</c:v>
                </c:pt>
                <c:pt idx="13">
                  <c:v>0.27272727272727271</c:v>
                </c:pt>
                <c:pt idx="14">
                  <c:v>0.33333333333333331</c:v>
                </c:pt>
                <c:pt idx="15">
                  <c:v>0.33333333333333331</c:v>
                </c:pt>
                <c:pt idx="16">
                  <c:v>0.36363636363636365</c:v>
                </c:pt>
                <c:pt idx="17">
                  <c:v>0.42424242424242425</c:v>
                </c:pt>
                <c:pt idx="18">
                  <c:v>0.42424242424242425</c:v>
                </c:pt>
                <c:pt idx="19">
                  <c:v>0.51515151515151514</c:v>
                </c:pt>
                <c:pt idx="20">
                  <c:v>0.54545454545454541</c:v>
                </c:pt>
                <c:pt idx="21">
                  <c:v>0.5757575757575758</c:v>
                </c:pt>
                <c:pt idx="22">
                  <c:v>0.63636363636363635</c:v>
                </c:pt>
                <c:pt idx="23">
                  <c:v>0.63636363636363635</c:v>
                </c:pt>
                <c:pt idx="24">
                  <c:v>0.63636363636363635</c:v>
                </c:pt>
                <c:pt idx="25">
                  <c:v>0.69696969696969702</c:v>
                </c:pt>
                <c:pt idx="26">
                  <c:v>0.69696969696969702</c:v>
                </c:pt>
                <c:pt idx="27">
                  <c:v>0.81818181818181823</c:v>
                </c:pt>
                <c:pt idx="28">
                  <c:v>0.87878787878787878</c:v>
                </c:pt>
                <c:pt idx="29">
                  <c:v>0.96969696969696972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7C1-C14C-B685-8DA5EF8C8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36926895"/>
        <c:axId val="890733664"/>
      </c:lineChart>
      <c:catAx>
        <c:axId val="1536926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dirty="0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890733664"/>
        <c:crosses val="autoZero"/>
        <c:auto val="1"/>
        <c:lblAlgn val="ctr"/>
        <c:lblOffset val="100"/>
        <c:noMultiLvlLbl val="0"/>
      </c:catAx>
      <c:valAx>
        <c:axId val="89073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dirty="0"/>
                  <a:t>% of people who consider the price…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3692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81F95-F1E4-7546-9714-02815D288491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A4A98-6AB6-4949-9DD1-25D0080A38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05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A4A98-6AB6-4949-9DD1-25D0080A3878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458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0B1C9-5E3E-A2B3-2487-5637F58A8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3AD2F7-FA89-8059-FC62-6A0876B9A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6C5E29-2CCA-BA1C-ACC9-8F22B335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513D0B-F21E-E6D6-520A-3167435F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75E095-1229-6888-C86C-2FDABDA0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652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71C65-A485-6EB3-DE7F-DBE129DF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B53B8B-F89D-93D5-49C8-45AB3F139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A26B76-AEC3-1567-5985-3E4CD751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E27A4E-BBC7-B208-33D2-98ECBB91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F92247-2C33-1939-844C-A775CD8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528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A206A1-5B8A-E741-42A1-7932D5365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6C0B19-FA03-2DAD-6030-483F86F2E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FD6C52-67A9-A958-221E-40CC5A31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EB6E41-49C0-D0C6-4337-1BC95384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5BCE83-586D-4F10-F27F-66D8967E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58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CA60A-0C0D-BA63-036D-13301C07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293386-A143-BB87-8536-8241539D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9D1121-D266-3C05-E3B9-928179BA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1F5B6-87EF-BC5E-A604-3EECCECAA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ABC710-4A8F-904D-D4DF-A43C166F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039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AC983-CD10-B2C1-8D9B-62CBE8FEF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42DCB3-C7F0-7935-04EF-D3BAF33D0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3D72E2-0B8F-653B-ABEA-F9FE1879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AAFDC9-D276-5D43-2919-E1F17B25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2E0E04-138C-7883-AD8A-80212DA1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345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F7238-A300-367C-27ED-966DB105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D6B034-7363-A961-CF97-C93201AAE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7C7DB3-B078-3152-2EDA-23BB74D1B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346AF0-F6EB-C266-E395-B00A92A8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35DC08-3F6C-C1B2-B16C-7529610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DC7E6D-E78A-B1F8-9E45-86A64F39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328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C2180-981C-8DAE-2163-15EE0ACC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194406-3BC2-146D-3ECF-397644AF8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756B8A-E6F2-77F3-7DB0-ACD04169E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7AE0FB-FF6B-C6AE-CB64-7DF751A22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6C46CE-FBD5-0EE9-AAFA-0C750D3A1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6D5610-D9DC-9467-F34B-E5F8317CC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44C8B8-C034-3364-6A18-86D0F713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5DD9E0-828F-F571-F43B-8AD353E6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753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E258C-AC9E-6772-C58C-061B851B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387F28-1A91-FFD3-679E-1F773B25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0E3F973-B713-9D4C-7740-A8C02D1F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4FD85A-DB67-3C2E-3489-8CA20413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954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424B59-56DF-6DFF-B774-93EF6B23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A2F2E20-6C89-ABE6-852C-219B6B31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F1F648-52E1-AFA2-5957-FE4AA520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841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82282-DF36-7E2E-AD1C-AEF68FB7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32A00C-5248-E17A-E6EE-C1320A1B9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D74F0E-FD29-92C6-90A7-BD28F83CA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20B746-1370-2B8E-2252-9A8B56EF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1946A8-8A75-7DC1-D922-A8240D42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8F0A6D-FA4F-4EF7-0001-18F54B44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266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4D869-AC84-5520-ACB1-7968B5CE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5043D3-4EC4-5715-4DE0-CB51428C7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12857E-A146-856D-5E1A-5F4080BE8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C59825-58BF-EC3A-840E-C9D89835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5A5B1B-844D-8A9C-C612-2BFF7D2D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9EAABA1-6D54-0792-3A07-A8FDF694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84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C2DD976-C59C-339A-E678-7DF1CAD9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321C2F-381E-31E5-CD66-2854B75C8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57C116-1FD2-3A8E-015C-895FD46AC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153EE0-C64B-8F46-984B-578A0548724F}" type="datetimeFigureOut">
              <a:rPr lang="es-MX" smtClean="0"/>
              <a:t>24/02/25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DA2DF-DD68-33B4-436A-F2734964D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6EF9F3-35B1-3F41-19FE-005564370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D599F3-5F2E-3B45-8E9F-6E23115C711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900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mojipedia.org/red-heart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79D9195-A197-28B5-76F8-8B8C7C3212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242D8A"/>
              </a:gs>
              <a:gs pos="0">
                <a:srgbClr val="242D8A"/>
              </a:gs>
              <a:gs pos="43000">
                <a:srgbClr val="515AA3"/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3800CC-8483-4CF0-2EAA-5EAE40B479B9}"/>
              </a:ext>
            </a:extLst>
          </p:cNvPr>
          <p:cNvSpPr txBox="1"/>
          <p:nvPr/>
        </p:nvSpPr>
        <p:spPr>
          <a:xfrm>
            <a:off x="1253022" y="2063340"/>
            <a:ext cx="6839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i="0" u="none" strike="noStrike" cap="none" dirty="0">
                <a:solidFill>
                  <a:srgbClr val="FDF1E5"/>
                </a:solidFill>
                <a:latin typeface="Lexend"/>
                <a:ea typeface="Lexend"/>
                <a:cs typeface="Lexend"/>
                <a:sym typeface="Lexend"/>
              </a:rPr>
              <a:t>Maximización de la Expectativa</a:t>
            </a:r>
            <a:endParaRPr lang="es-ES_tradnl" sz="4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5FBB07-FD16-D87B-C705-9518A6F0554D}"/>
              </a:ext>
            </a:extLst>
          </p:cNvPr>
          <p:cNvSpPr txBox="1"/>
          <p:nvPr/>
        </p:nvSpPr>
        <p:spPr>
          <a:xfrm>
            <a:off x="1367322" y="2586560"/>
            <a:ext cx="570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i="0" u="none" strike="noStrike" cap="none" dirty="0">
                <a:solidFill>
                  <a:srgbClr val="FDF1E5"/>
                </a:solidFill>
                <a:latin typeface="Lexend"/>
                <a:ea typeface="Lexend"/>
                <a:cs typeface="Lexend"/>
                <a:sym typeface="Lexend"/>
              </a:rPr>
              <a:t>Método no supervisado para la estimación de parámetros</a:t>
            </a:r>
            <a:endParaRPr lang="es-ES_tradnl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E7254CF-9920-898A-B2E7-4C22995588FC}"/>
              </a:ext>
            </a:extLst>
          </p:cNvPr>
          <p:cNvSpPr txBox="1"/>
          <p:nvPr/>
        </p:nvSpPr>
        <p:spPr>
          <a:xfrm>
            <a:off x="1274925" y="5335928"/>
            <a:ext cx="294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i="0" u="none" strike="noStrike" cap="none" dirty="0">
                <a:solidFill>
                  <a:srgbClr val="FDF1E5"/>
                </a:solidFill>
                <a:latin typeface="Lexend"/>
                <a:ea typeface="Lexend"/>
                <a:cs typeface="Lexend"/>
                <a:sym typeface="Lexend"/>
              </a:rPr>
              <a:t>León </a:t>
            </a:r>
            <a:r>
              <a:rPr lang="es-ES_tradnl" i="0" u="none" strike="noStrike" cap="none" dirty="0">
                <a:solidFill>
                  <a:srgbClr val="FDF1E5"/>
                </a:solidFill>
                <a:latin typeface="Lexend"/>
                <a:ea typeface="Lexend"/>
                <a:cs typeface="Lexend"/>
                <a:sym typeface="Lexend"/>
              </a:rPr>
              <a:t>Felipe</a:t>
            </a:r>
            <a:r>
              <a:rPr lang="es-ES_tradnl" b="1" i="0" u="none" strike="noStrike" cap="none" dirty="0">
                <a:solidFill>
                  <a:srgbClr val="FDF1E5"/>
                </a:solidFill>
                <a:latin typeface="Lexend"/>
                <a:ea typeface="Lexend"/>
                <a:cs typeface="Lexend"/>
                <a:sym typeface="Lexend"/>
              </a:rPr>
              <a:t> Dueñas </a:t>
            </a:r>
            <a:r>
              <a:rPr lang="es-ES_tradnl" i="0" u="none" strike="noStrike" cap="none" dirty="0">
                <a:solidFill>
                  <a:srgbClr val="FDF1E5"/>
                </a:solidFill>
                <a:latin typeface="Lexend"/>
                <a:ea typeface="Lexend"/>
                <a:cs typeface="Lexend"/>
                <a:sym typeface="Lexend"/>
              </a:rPr>
              <a:t>González</a:t>
            </a:r>
            <a:endParaRPr lang="es-ES_tradn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2C0891-9117-56FA-9684-0636EFCBAFC4}"/>
              </a:ext>
            </a:extLst>
          </p:cNvPr>
          <p:cNvSpPr txBox="1"/>
          <p:nvPr/>
        </p:nvSpPr>
        <p:spPr>
          <a:xfrm>
            <a:off x="1274925" y="5616808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i="0" u="none" strike="noStrike" cap="none" dirty="0">
                <a:solidFill>
                  <a:srgbClr val="FDF1E5"/>
                </a:solidFill>
                <a:latin typeface="Lexend"/>
                <a:ea typeface="Lexend"/>
                <a:cs typeface="Lexend"/>
                <a:sym typeface="Lexend"/>
              </a:rPr>
              <a:t>Febrero 2025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197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A5606-80E0-E529-F046-8CB123B0B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148B1D4-F5BA-F69D-8D90-6D0406656826}"/>
              </a:ext>
            </a:extLst>
          </p:cNvPr>
          <p:cNvSpPr/>
          <p:nvPr/>
        </p:nvSpPr>
        <p:spPr>
          <a:xfrm>
            <a:off x="0" y="0"/>
            <a:ext cx="12192000" cy="6919450"/>
          </a:xfrm>
          <a:prstGeom prst="rect">
            <a:avLst/>
          </a:prstGeom>
          <a:gradFill>
            <a:gsLst>
              <a:gs pos="100000">
                <a:srgbClr val="242D8A"/>
              </a:gs>
              <a:gs pos="0">
                <a:srgbClr val="242D8A"/>
              </a:gs>
              <a:gs pos="43000">
                <a:srgbClr val="515AA3"/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74B09BD-282D-34F4-5783-253E98B9F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1683" y="691939"/>
            <a:ext cx="4081413" cy="2529543"/>
          </a:xfr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FA8FE759-EE1F-2513-AE55-13AF32EE1048}"/>
              </a:ext>
            </a:extLst>
          </p:cNvPr>
          <p:cNvSpPr/>
          <p:nvPr/>
        </p:nvSpPr>
        <p:spPr>
          <a:xfrm>
            <a:off x="1196011" y="1037348"/>
            <a:ext cx="1473289" cy="14732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B3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Picture 6" descr="Profile photo of José Rodrigo Moreno López">
            <a:extLst>
              <a:ext uri="{FF2B5EF4-FFF2-40B4-BE49-F238E27FC236}">
                <a16:creationId xmlns:a16="http://schemas.microsoft.com/office/drawing/2014/main" id="{320451E1-E104-4181-199C-20AAA4AE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9" b="99543" l="1372" r="99543">
                        <a14:foregroundMark x1="30945" y1="18293" x2="45427" y2="4878"/>
                        <a14:foregroundMark x1="45427" y1="4878" x2="64482" y2="9604"/>
                        <a14:foregroundMark x1="64482" y1="9604" x2="64787" y2="9909"/>
                        <a14:foregroundMark x1="62195" y1="7317" x2="42530" y2="3201"/>
                        <a14:foregroundMark x1="42530" y1="3201" x2="38415" y2="4116"/>
                        <a14:foregroundMark x1="32622" y1="64177" x2="2134" y2="73171"/>
                        <a14:foregroundMark x1="1372" y1="73018" x2="762" y2="95884"/>
                        <a14:foregroundMark x1="762" y1="95884" x2="82470" y2="98628"/>
                        <a14:foregroundMark x1="82470" y1="98628" x2="99543" y2="86280"/>
                        <a14:foregroundMark x1="99543" y1="86280" x2="68445" y2="65244"/>
                        <a14:foregroundMark x1="63110" y1="71189" x2="74543" y2="87500"/>
                        <a14:foregroundMark x1="74543" y1="87500" x2="50305" y2="90244"/>
                        <a14:foregroundMark x1="50305" y1="90244" x2="35061" y2="85823"/>
                        <a14:foregroundMark x1="28049" y1="71799" x2="14634" y2="87195"/>
                        <a14:foregroundMark x1="14634" y1="87195" x2="13110" y2="91768"/>
                        <a14:foregroundMark x1="9146" y1="81860" x2="24390" y2="94360"/>
                        <a14:foregroundMark x1="24390" y1="94360" x2="49390" y2="89024"/>
                        <a14:foregroundMark x1="49390" y1="89024" x2="89939" y2="94360"/>
                        <a14:foregroundMark x1="89939" y1="94360" x2="30030" y2="97256"/>
                        <a14:foregroundMark x1="30030" y1="97256" x2="67226" y2="96494"/>
                        <a14:foregroundMark x1="67226" y1="96494" x2="3963" y2="94970"/>
                        <a14:foregroundMark x1="3963" y1="94970" x2="64634" y2="84909"/>
                        <a14:foregroundMark x1="64634" y1="84909" x2="11890" y2="90549"/>
                        <a14:foregroundMark x1="97866" y1="88872" x2="31098" y2="99543"/>
                        <a14:foregroundMark x1="31098" y1="99543" x2="5945" y2="98933"/>
                        <a14:foregroundMark x1="17530" y1="98780" x2="1372" y2="98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14" y="962486"/>
            <a:ext cx="1464172" cy="15370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451BD798-FD59-BDA2-2380-960075CE1AFA}"/>
              </a:ext>
            </a:extLst>
          </p:cNvPr>
          <p:cNvSpPr/>
          <p:nvPr/>
        </p:nvSpPr>
        <p:spPr>
          <a:xfrm>
            <a:off x="1147427" y="3846274"/>
            <a:ext cx="1473289" cy="14732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B3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F30DE8-93EF-A920-F432-9C7A8799BC8A}"/>
              </a:ext>
            </a:extLst>
          </p:cNvPr>
          <p:cNvSpPr/>
          <p:nvPr/>
        </p:nvSpPr>
        <p:spPr>
          <a:xfrm>
            <a:off x="3939104" y="3810641"/>
            <a:ext cx="1473289" cy="14732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B3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E30A859-F5A6-230B-42C7-29FADBB59E33}"/>
              </a:ext>
            </a:extLst>
          </p:cNvPr>
          <p:cNvSpPr/>
          <p:nvPr/>
        </p:nvSpPr>
        <p:spPr>
          <a:xfrm>
            <a:off x="7074638" y="3810641"/>
            <a:ext cx="1473289" cy="14732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B3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BA1BB33-CCD2-4506-C30C-5490277B87AF}"/>
              </a:ext>
            </a:extLst>
          </p:cNvPr>
          <p:cNvSpPr/>
          <p:nvPr/>
        </p:nvSpPr>
        <p:spPr>
          <a:xfrm>
            <a:off x="9709714" y="3846274"/>
            <a:ext cx="1473289" cy="14732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B3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Picture 2" descr="Profile photo of León Dueñas">
            <a:extLst>
              <a:ext uri="{FF2B5EF4-FFF2-40B4-BE49-F238E27FC236}">
                <a16:creationId xmlns:a16="http://schemas.microsoft.com/office/drawing/2014/main" id="{90312741-2A7D-AC35-6522-DCB5FC3E5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750" l="10000" r="90125">
                        <a14:foregroundMark x1="25750" y1="85875" x2="46125" y2="88625"/>
                        <a14:foregroundMark x1="46125" y1="88625" x2="68375" y2="88125"/>
                        <a14:foregroundMark x1="68375" y1="88125" x2="48625" y2="80250"/>
                        <a14:foregroundMark x1="48625" y1="80250" x2="73750" y2="79000"/>
                        <a14:foregroundMark x1="73750" y1="79000" x2="56125" y2="76250"/>
                        <a14:foregroundMark x1="25875" y1="93000" x2="47875" y2="99750"/>
                        <a14:foregroundMark x1="47875" y1="99750" x2="70125" y2="99125"/>
                        <a14:foregroundMark x1="70125" y1="99125" x2="47375" y2="97750"/>
                        <a14:foregroundMark x1="47375" y1="97750" x2="46250" y2="94375"/>
                        <a14:foregroundMark x1="90000" y1="87500" x2="90125" y2="82500"/>
                        <a14:backgroundMark x1="16625" y1="13000" x2="33375" y2="26125"/>
                        <a14:backgroundMark x1="59375" y1="13375" x2="59375" y2="13375"/>
                        <a14:backgroundMark x1="59500" y1="13375" x2="62500" y2="15250"/>
                        <a14:backgroundMark x1="58875" y1="12875" x2="68125" y2="2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84" r="19835" b="30065"/>
          <a:stretch/>
        </p:blipFill>
        <p:spPr bwMode="auto">
          <a:xfrm>
            <a:off x="1101609" y="3429000"/>
            <a:ext cx="1567691" cy="18827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Un hombre con traje y corbata sonriendo&#10;&#10;Descripción generada automáticamente">
            <a:extLst>
              <a:ext uri="{FF2B5EF4-FFF2-40B4-BE49-F238E27FC236}">
                <a16:creationId xmlns:a16="http://schemas.microsoft.com/office/drawing/2014/main" id="{02DF6EDC-8073-1FB5-B4A9-11A366BB11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60" b="99247" l="3390" r="97740">
                        <a14:foregroundMark x1="72505" y1="18644" x2="59699" y2="2825"/>
                        <a14:foregroundMark x1="59699" y1="2825" x2="39925" y2="2260"/>
                        <a14:foregroundMark x1="39925" y1="2260" x2="29190" y2="19021"/>
                        <a14:foregroundMark x1="29190" y1="19021" x2="29190" y2="19209"/>
                        <a14:foregroundMark x1="35782" y1="68362" x2="21846" y2="83239"/>
                        <a14:foregroundMark x1="21846" y1="83239" x2="2637" y2="87382"/>
                        <a14:foregroundMark x1="2637" y1="87382" x2="50094" y2="99247"/>
                        <a14:foregroundMark x1="50094" y1="99247" x2="84369" y2="99435"/>
                        <a14:foregroundMark x1="84369" y1="99435" x2="79849" y2="78908"/>
                        <a14:foregroundMark x1="79849" y1="78908" x2="67232" y2="71751"/>
                        <a14:foregroundMark x1="45763" y1="88701" x2="59699" y2="92467"/>
                        <a14:foregroundMark x1="7721" y1="84181" x2="3578" y2="91714"/>
                        <a14:foregroundMark x1="88324" y1="97175" x2="81356" y2="78154"/>
                        <a14:foregroundMark x1="81356" y1="78154" x2="92467" y2="94915"/>
                        <a14:foregroundMark x1="92467" y1="94915" x2="81544" y2="78343"/>
                        <a14:foregroundMark x1="81544" y1="78343" x2="80791" y2="77778"/>
                        <a14:foregroundMark x1="92655" y1="79849" x2="95104" y2="91337"/>
                        <a14:foregroundMark x1="96234" y1="83239" x2="97740" y2="8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01" y="3720684"/>
            <a:ext cx="1494280" cy="1537043"/>
          </a:xfrm>
          <a:prstGeom prst="ellipse">
            <a:avLst/>
          </a:prstGeom>
        </p:spPr>
      </p:pic>
      <p:pic>
        <p:nvPicPr>
          <p:cNvPr id="8" name="Picture 4" descr="Profile photo of Ramón Santos">
            <a:extLst>
              <a:ext uri="{FF2B5EF4-FFF2-40B4-BE49-F238E27FC236}">
                <a16:creationId xmlns:a16="http://schemas.microsoft.com/office/drawing/2014/main" id="{9D0EBFF0-1381-A9B4-AA79-FEC32FDBF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73125" y1="82500" x2="60625" y2="44625"/>
                        <a14:backgroundMark x1="60625" y1="44625" x2="70500" y2="68750"/>
                        <a14:backgroundMark x1="70500" y1="68750" x2="86125" y2="51375"/>
                        <a14:backgroundMark x1="86125" y1="51375" x2="79625" y2="86125"/>
                        <a14:backgroundMark x1="79625" y1="86125" x2="85750" y2="65250"/>
                        <a14:backgroundMark x1="85750" y1="65250" x2="80500" y2="84125"/>
                        <a14:backgroundMark x1="80500" y1="84125" x2="84625" y2="60750"/>
                        <a14:backgroundMark x1="84625" y1="60750" x2="73500" y2="77125"/>
                        <a14:backgroundMark x1="73500" y1="77125" x2="71000" y2="49375"/>
                        <a14:backgroundMark x1="71000" y1="49375" x2="73250" y2="71750"/>
                        <a14:backgroundMark x1="73250" y1="71750" x2="68000" y2="47625"/>
                        <a14:backgroundMark x1="68000" y1="47625" x2="63375" y2="46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26" y="3436916"/>
            <a:ext cx="2190361" cy="21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97BB08C-6FE5-40CF-D1C9-83814DF80A0D}"/>
              </a:ext>
            </a:extLst>
          </p:cNvPr>
          <p:cNvSpPr txBox="1"/>
          <p:nvPr/>
        </p:nvSpPr>
        <p:spPr>
          <a:xfrm>
            <a:off x="2004181" y="2212504"/>
            <a:ext cx="6118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FFB3C2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CEO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FFB3C2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2F0326-2F08-7135-02C2-F762EDE9573A}"/>
              </a:ext>
            </a:extLst>
          </p:cNvPr>
          <p:cNvSpPr txBox="1"/>
          <p:nvPr/>
        </p:nvSpPr>
        <p:spPr>
          <a:xfrm>
            <a:off x="1907474" y="5030642"/>
            <a:ext cx="6118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FFB3C2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CFO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FFB3C2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4C618F-7582-18E9-7A6A-B4790BDFCFAA}"/>
              </a:ext>
            </a:extLst>
          </p:cNvPr>
          <p:cNvSpPr txBox="1"/>
          <p:nvPr/>
        </p:nvSpPr>
        <p:spPr>
          <a:xfrm>
            <a:off x="4697806" y="4988958"/>
            <a:ext cx="6118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FFB3C2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COO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FFB3C2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75E38F1-568F-4A16-01CB-D42B1CF965EC}"/>
              </a:ext>
            </a:extLst>
          </p:cNvPr>
          <p:cNvSpPr txBox="1"/>
          <p:nvPr/>
        </p:nvSpPr>
        <p:spPr>
          <a:xfrm>
            <a:off x="7910510" y="4955371"/>
            <a:ext cx="61180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FFB3C2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CTO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FFB3C2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DFDDDFF-D346-89B1-DBDE-E53B9B56E9AF}"/>
              </a:ext>
            </a:extLst>
          </p:cNvPr>
          <p:cNvSpPr txBox="1"/>
          <p:nvPr/>
        </p:nvSpPr>
        <p:spPr>
          <a:xfrm>
            <a:off x="682046" y="2520088"/>
            <a:ext cx="26442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B3C2"/>
                </a:solidFill>
              </a:rPr>
              <a:t>Rodrigo Moreno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Master in Computing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Physics</a:t>
            </a:r>
            <a:endParaRPr lang="es-MX" sz="180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45EA160-B005-3115-606F-EC96A7982684}"/>
              </a:ext>
            </a:extLst>
          </p:cNvPr>
          <p:cNvSpPr txBox="1"/>
          <p:nvPr/>
        </p:nvSpPr>
        <p:spPr>
          <a:xfrm>
            <a:off x="561936" y="5405882"/>
            <a:ext cx="2644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B3C2"/>
                </a:solidFill>
              </a:rPr>
              <a:t>Leon Dueñas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Master in computing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Financial Engineering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Actuary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1980B5A-9965-F1A9-CEF3-C5EF53EF3DA6}"/>
              </a:ext>
            </a:extLst>
          </p:cNvPr>
          <p:cNvSpPr txBox="1"/>
          <p:nvPr/>
        </p:nvSpPr>
        <p:spPr>
          <a:xfrm>
            <a:off x="3377677" y="5327512"/>
            <a:ext cx="28959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B3C2"/>
                </a:solidFill>
              </a:rPr>
              <a:t>Jorge Rosales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Master in Computing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Systems and Network Engineering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5DF75BC-C8B9-EAA2-A3B0-232F340DD8FE}"/>
              </a:ext>
            </a:extLst>
          </p:cNvPr>
          <p:cNvSpPr txBox="1"/>
          <p:nvPr/>
        </p:nvSpPr>
        <p:spPr>
          <a:xfrm>
            <a:off x="6588375" y="5319562"/>
            <a:ext cx="26442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B3C2"/>
                </a:solidFill>
              </a:rPr>
              <a:t>Ramon Santos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Master in Computing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Biomedical Physics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DE32DFB-24A3-1696-906C-F6C0A270FED6}"/>
              </a:ext>
            </a:extLst>
          </p:cNvPr>
          <p:cNvSpPr txBox="1"/>
          <p:nvPr/>
        </p:nvSpPr>
        <p:spPr>
          <a:xfrm>
            <a:off x="9313096" y="5327512"/>
            <a:ext cx="26442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rgbClr val="FFB3C2"/>
                </a:solidFill>
              </a:rPr>
              <a:t>Ulises Aguilar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Master in Computing</a:t>
            </a:r>
          </a:p>
          <a:p>
            <a:pPr algn="ctr"/>
            <a:r>
              <a:rPr lang="es-MX" sz="1400" dirty="0">
                <a:solidFill>
                  <a:schemeClr val="bg1"/>
                </a:solidFill>
              </a:rPr>
              <a:t>Electrical Engineering</a:t>
            </a:r>
          </a:p>
        </p:txBody>
      </p:sp>
      <p:pic>
        <p:nvPicPr>
          <p:cNvPr id="3074" name="Picture 2" descr="Profile photo of José Ulises Aguilar Mendoza">
            <a:extLst>
              <a:ext uri="{FF2B5EF4-FFF2-40B4-BE49-F238E27FC236}">
                <a16:creationId xmlns:a16="http://schemas.microsoft.com/office/drawing/2014/main" id="{C2AF2CF7-FE3B-3F7D-177B-B123626CB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3750" l="10000" r="90000">
                        <a14:foregroundMark x1="38750" y1="62000" x2="31625" y2="63875"/>
                        <a14:foregroundMark x1="31625" y1="63875" x2="25375" y2="67500"/>
                        <a14:foregroundMark x1="25375" y1="67500" x2="21375" y2="74750"/>
                        <a14:foregroundMark x1="21375" y1="74750" x2="19000" y2="90875"/>
                        <a14:foregroundMark x1="19000" y1="90875" x2="22500" y2="97375"/>
                        <a14:foregroundMark x1="22500" y1="97375" x2="32250" y2="98250"/>
                        <a14:foregroundMark x1="32250" y1="98250" x2="39750" y2="97750"/>
                        <a14:foregroundMark x1="39750" y1="97750" x2="70875" y2="99625"/>
                        <a14:foregroundMark x1="70875" y1="99625" x2="74500" y2="93750"/>
                        <a14:foregroundMark x1="74500" y1="93750" x2="71625" y2="87000"/>
                        <a14:foregroundMark x1="71625" y1="87000" x2="64500" y2="88000"/>
                        <a14:foregroundMark x1="64500" y1="88000" x2="55875" y2="86500"/>
                        <a14:foregroundMark x1="55875" y1="86500" x2="51250" y2="80875"/>
                        <a14:foregroundMark x1="51250" y1="80875" x2="48500" y2="73625"/>
                        <a14:foregroundMark x1="48500" y1="73625" x2="37250" y2="64000"/>
                        <a14:foregroundMark x1="37250" y1="64000" x2="37250" y2="63750"/>
                        <a14:backgroundMark x1="13750" y1="92125" x2="14000" y2="62500"/>
                        <a14:backgroundMark x1="15250" y1="28000" x2="23750" y2="33625"/>
                        <a14:backgroundMark x1="23750" y1="33625" x2="29500" y2="47000"/>
                        <a14:backgroundMark x1="29500" y1="47000" x2="30125" y2="54375"/>
                        <a14:backgroundMark x1="30125" y1="54375" x2="22250" y2="54875"/>
                        <a14:backgroundMark x1="22250" y1="54875" x2="19125" y2="61125"/>
                        <a14:backgroundMark x1="19125" y1="61125" x2="18375" y2="42000"/>
                        <a14:backgroundMark x1="18375" y1="42000" x2="25875" y2="48500"/>
                        <a14:backgroundMark x1="25875" y1="48500" x2="22250" y2="41500"/>
                        <a14:backgroundMark x1="22250" y1="41500" x2="21625" y2="34250"/>
                        <a14:backgroundMark x1="21625" y1="34250" x2="29125" y2="33625"/>
                        <a14:backgroundMark x1="29125" y1="33625" x2="30125" y2="48500"/>
                        <a14:backgroundMark x1="30125" y1="48500" x2="34250" y2="54250"/>
                        <a14:backgroundMark x1="34250" y1="54250" x2="34250" y2="54125"/>
                        <a14:backgroundMark x1="15375" y1="80500" x2="14500" y2="84625"/>
                        <a14:backgroundMark x1="32250" y1="40000" x2="32500" y2="4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25115" r="27931" b="25963"/>
          <a:stretch/>
        </p:blipFill>
        <p:spPr bwMode="auto">
          <a:xfrm>
            <a:off x="9708333" y="3743262"/>
            <a:ext cx="1474670" cy="15613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D4D8466-5920-8209-1696-4AB87BB336D8}"/>
              </a:ext>
            </a:extLst>
          </p:cNvPr>
          <p:cNvSpPr txBox="1"/>
          <p:nvPr/>
        </p:nvSpPr>
        <p:spPr>
          <a:xfrm>
            <a:off x="10284526" y="5036646"/>
            <a:ext cx="846813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FFB3C2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CDO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FFB3C2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7378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4F48B-2653-57E2-9412-48E215EA0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107AF0E-1B8A-C1CE-B263-22FB3EE3D458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458B63-F516-898D-ECA9-1D96E71008A1}"/>
              </a:ext>
            </a:extLst>
          </p:cNvPr>
          <p:cNvSpPr txBox="1"/>
          <p:nvPr/>
        </p:nvSpPr>
        <p:spPr>
          <a:xfrm>
            <a:off x="574961" y="444001"/>
            <a:ext cx="1576568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AACD6D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Financial model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AACD6D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69EAF4-68A8-87D3-90C0-94A2D42A74D1}"/>
              </a:ext>
            </a:extLst>
          </p:cNvPr>
          <p:cNvSpPr txBox="1"/>
          <p:nvPr/>
        </p:nvSpPr>
        <p:spPr>
          <a:xfrm>
            <a:off x="588157" y="696405"/>
            <a:ext cx="5725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+mj-lt"/>
              </a:rPr>
              <a:t>We need you </a:t>
            </a:r>
            <a:endParaRPr lang="es-MX" sz="2400" b="0" i="0" dirty="0">
              <a:effectLst/>
              <a:latin typeface="Arial" panose="020B0604020202020204" pitchFamily="34" charset="0"/>
              <a:hlinkClick r:id="rId2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877AFC-9F63-FE73-4E38-53BCC278F113}"/>
              </a:ext>
            </a:extLst>
          </p:cNvPr>
          <p:cNvSpPr txBox="1"/>
          <p:nvPr/>
        </p:nvSpPr>
        <p:spPr>
          <a:xfrm>
            <a:off x="6767945" y="1158070"/>
            <a:ext cx="512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At this price level with </a:t>
            </a:r>
            <a:r>
              <a:rPr lang="es-MX" b="1" dirty="0">
                <a:solidFill>
                  <a:schemeClr val="bg1"/>
                </a:solidFill>
              </a:rPr>
              <a:t>only 0.002% of the market </a:t>
            </a:r>
            <a:r>
              <a:rPr lang="es-MX" dirty="0">
                <a:solidFill>
                  <a:schemeClr val="bg1"/>
                </a:solidFill>
              </a:rPr>
              <a:t>in 20 months we will achieve equilibrium. Resulting in an </a:t>
            </a:r>
            <a:r>
              <a:rPr lang="es-MX" b="1" dirty="0">
                <a:solidFill>
                  <a:schemeClr val="bg1"/>
                </a:solidFill>
                <a:highlight>
                  <a:srgbClr val="FFB3C2"/>
                </a:highlight>
              </a:rPr>
              <a:t>IRR of 70%</a:t>
            </a:r>
            <a:r>
              <a:rPr lang="es-MX" b="1" dirty="0">
                <a:solidFill>
                  <a:schemeClr val="bg1"/>
                </a:solidFill>
              </a:rPr>
              <a:t> </a:t>
            </a:r>
            <a:r>
              <a:rPr lang="es-MX" dirty="0">
                <a:solidFill>
                  <a:schemeClr val="bg1"/>
                </a:solidFill>
              </a:rPr>
              <a:t>annually.</a:t>
            </a:r>
          </a:p>
        </p:txBody>
      </p:sp>
      <p:pic>
        <p:nvPicPr>
          <p:cNvPr id="2" name="Marcador de contenido 5">
            <a:extLst>
              <a:ext uri="{FF2B5EF4-FFF2-40B4-BE49-F238E27FC236}">
                <a16:creationId xmlns:a16="http://schemas.microsoft.com/office/drawing/2014/main" id="{3F707274-D864-86CD-6452-280DC7B4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11" t="36162" r="65239" b="33075"/>
          <a:stretch/>
        </p:blipFill>
        <p:spPr>
          <a:xfrm>
            <a:off x="11493499" y="3907"/>
            <a:ext cx="692729" cy="535783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8DA2D4DC-4F9F-E807-7494-B72117999705}"/>
              </a:ext>
            </a:extLst>
          </p:cNvPr>
          <p:cNvSpPr/>
          <p:nvPr/>
        </p:nvSpPr>
        <p:spPr>
          <a:xfrm>
            <a:off x="360919" y="2564954"/>
            <a:ext cx="1777163" cy="2101174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283478F1-B0B5-8376-9B5F-0F84511A19C0}"/>
              </a:ext>
            </a:extLst>
          </p:cNvPr>
          <p:cNvSpPr/>
          <p:nvPr/>
        </p:nvSpPr>
        <p:spPr>
          <a:xfrm>
            <a:off x="2353767" y="2578401"/>
            <a:ext cx="1777163" cy="2101174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DF460D98-79C8-EFBF-1C37-FC2D84C3B2BF}"/>
              </a:ext>
            </a:extLst>
          </p:cNvPr>
          <p:cNvSpPr/>
          <p:nvPr/>
        </p:nvSpPr>
        <p:spPr>
          <a:xfrm>
            <a:off x="4305391" y="2564954"/>
            <a:ext cx="1777163" cy="2101174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5DB9524-076D-9682-9FF7-ECD36633D8C2}"/>
              </a:ext>
            </a:extLst>
          </p:cNvPr>
          <p:cNvSpPr txBox="1"/>
          <p:nvPr/>
        </p:nvSpPr>
        <p:spPr>
          <a:xfrm>
            <a:off x="550603" y="2292819"/>
            <a:ext cx="197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highlight>
                  <a:srgbClr val="2633B0"/>
                </a:highlight>
              </a:rPr>
              <a:t>Basic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62F1C80-B1BD-39F5-6587-108A4E116274}"/>
              </a:ext>
            </a:extLst>
          </p:cNvPr>
          <p:cNvSpPr txBox="1"/>
          <p:nvPr/>
        </p:nvSpPr>
        <p:spPr>
          <a:xfrm>
            <a:off x="2545121" y="2303174"/>
            <a:ext cx="197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highlight>
                  <a:srgbClr val="2633B0"/>
                </a:highlight>
              </a:rPr>
              <a:t>Recommended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EF88D91-47E5-EEEA-3AD2-7491A2F73F2B}"/>
              </a:ext>
            </a:extLst>
          </p:cNvPr>
          <p:cNvSpPr txBox="1"/>
          <p:nvPr/>
        </p:nvSpPr>
        <p:spPr>
          <a:xfrm>
            <a:off x="4472093" y="2291441"/>
            <a:ext cx="197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highlight>
                  <a:srgbClr val="2633B0"/>
                </a:highlight>
              </a:rPr>
              <a:t>Premium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CCF579-9E3F-35ED-421D-A6AC92F17272}"/>
              </a:ext>
            </a:extLst>
          </p:cNvPr>
          <p:cNvSpPr txBox="1"/>
          <p:nvPr/>
        </p:nvSpPr>
        <p:spPr>
          <a:xfrm>
            <a:off x="437977" y="2883046"/>
            <a:ext cx="162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-One input and output to monitor</a:t>
            </a:r>
          </a:p>
          <a:p>
            <a:endParaRPr lang="es-MX" sz="1100" dirty="0"/>
          </a:p>
          <a:p>
            <a:r>
              <a:rPr lang="es-MX" sz="1100" dirty="0"/>
              <a:t>-One update a day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925AAFE-0E3D-CBE7-FE50-0BEA44DBA7BD}"/>
              </a:ext>
            </a:extLst>
          </p:cNvPr>
          <p:cNvSpPr/>
          <p:nvPr/>
        </p:nvSpPr>
        <p:spPr>
          <a:xfrm>
            <a:off x="374404" y="3990513"/>
            <a:ext cx="1763678" cy="403934"/>
          </a:xfrm>
          <a:prstGeom prst="rect">
            <a:avLst/>
          </a:prstGeom>
          <a:solidFill>
            <a:srgbClr val="2633B0"/>
          </a:solidFill>
          <a:ln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1312101-D6FA-9017-ACA3-6C6E7DA399E0}"/>
              </a:ext>
            </a:extLst>
          </p:cNvPr>
          <p:cNvSpPr txBox="1"/>
          <p:nvPr/>
        </p:nvSpPr>
        <p:spPr>
          <a:xfrm>
            <a:off x="784456" y="4061675"/>
            <a:ext cx="882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$500 USD 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6B32CA4-65A5-44E8-4EC6-59783FAA608F}"/>
              </a:ext>
            </a:extLst>
          </p:cNvPr>
          <p:cNvSpPr/>
          <p:nvPr/>
        </p:nvSpPr>
        <p:spPr>
          <a:xfrm>
            <a:off x="2361352" y="3987636"/>
            <a:ext cx="1763678" cy="403934"/>
          </a:xfrm>
          <a:prstGeom prst="rect">
            <a:avLst/>
          </a:prstGeom>
          <a:solidFill>
            <a:srgbClr val="2633B0"/>
          </a:solidFill>
          <a:ln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7F79B26-7849-2CC7-1B1D-5057893D8621}"/>
              </a:ext>
            </a:extLst>
          </p:cNvPr>
          <p:cNvSpPr/>
          <p:nvPr/>
        </p:nvSpPr>
        <p:spPr>
          <a:xfrm>
            <a:off x="4319544" y="3984759"/>
            <a:ext cx="1763678" cy="403934"/>
          </a:xfrm>
          <a:prstGeom prst="rect">
            <a:avLst/>
          </a:prstGeom>
          <a:solidFill>
            <a:srgbClr val="2633B0"/>
          </a:solidFill>
          <a:ln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3294C50-3F6A-9295-CA84-5BDD7E620A15}"/>
              </a:ext>
            </a:extLst>
          </p:cNvPr>
          <p:cNvSpPr txBox="1"/>
          <p:nvPr/>
        </p:nvSpPr>
        <p:spPr>
          <a:xfrm>
            <a:off x="2832839" y="4051682"/>
            <a:ext cx="882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$675 USD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10A549C-0036-442A-622D-83BE7750A61F}"/>
              </a:ext>
            </a:extLst>
          </p:cNvPr>
          <p:cNvSpPr txBox="1"/>
          <p:nvPr/>
        </p:nvSpPr>
        <p:spPr>
          <a:xfrm>
            <a:off x="4821551" y="4051682"/>
            <a:ext cx="882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chemeClr val="bg1"/>
                </a:solidFill>
              </a:rPr>
              <a:t>$875 USD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FE0553-5ACB-0958-C3F5-B0D18D449C27}"/>
              </a:ext>
            </a:extLst>
          </p:cNvPr>
          <p:cNvSpPr txBox="1"/>
          <p:nvPr/>
        </p:nvSpPr>
        <p:spPr>
          <a:xfrm>
            <a:off x="2501985" y="2678340"/>
            <a:ext cx="16230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-Up to 5 input and output to monitor</a:t>
            </a:r>
          </a:p>
          <a:p>
            <a:endParaRPr lang="es-MX" sz="1100" dirty="0"/>
          </a:p>
          <a:p>
            <a:r>
              <a:rPr lang="es-MX" sz="1100" dirty="0"/>
              <a:t>-Unlimited updatea a day</a:t>
            </a:r>
          </a:p>
          <a:p>
            <a:endParaRPr lang="es-MX" sz="1100" dirty="0"/>
          </a:p>
          <a:p>
            <a:r>
              <a:rPr lang="es-MX" sz="1100" dirty="0"/>
              <a:t>-Advanced analytics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65785F4-6FF9-D950-FE2D-E2C25879CEEF}"/>
              </a:ext>
            </a:extLst>
          </p:cNvPr>
          <p:cNvSpPr txBox="1"/>
          <p:nvPr/>
        </p:nvSpPr>
        <p:spPr>
          <a:xfrm>
            <a:off x="4487248" y="2721767"/>
            <a:ext cx="16230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-Up to 15 input and output to monitor</a:t>
            </a:r>
          </a:p>
          <a:p>
            <a:r>
              <a:rPr lang="es-MX" sz="1100" dirty="0"/>
              <a:t>-unlimited updatea a day</a:t>
            </a:r>
          </a:p>
          <a:p>
            <a:r>
              <a:rPr lang="es-MX" sz="1100" dirty="0"/>
              <a:t>-Advanced analytics</a:t>
            </a:r>
          </a:p>
          <a:p>
            <a:r>
              <a:rPr lang="es-MX" sz="1100" dirty="0"/>
              <a:t>-Process optimization consulting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E8EA8BB-0E78-B421-2482-E54D59B56BB3}"/>
              </a:ext>
            </a:extLst>
          </p:cNvPr>
          <p:cNvSpPr txBox="1"/>
          <p:nvPr/>
        </p:nvSpPr>
        <p:spPr>
          <a:xfrm>
            <a:off x="6767945" y="3237180"/>
            <a:ext cx="512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We require </a:t>
            </a:r>
            <a:r>
              <a:rPr lang="es-MX" b="1" dirty="0">
                <a:solidFill>
                  <a:schemeClr val="bg1"/>
                </a:solidFill>
              </a:rPr>
              <a:t>60k of seed capital</a:t>
            </a:r>
            <a:r>
              <a:rPr lang="es-MX" dirty="0">
                <a:solidFill>
                  <a:schemeClr val="bg1"/>
                </a:solidFill>
              </a:rPr>
              <a:t> in exchange for </a:t>
            </a:r>
            <a:r>
              <a:rPr lang="es-MX" b="1" dirty="0">
                <a:solidFill>
                  <a:schemeClr val="bg1"/>
                </a:solidFill>
              </a:rPr>
              <a:t>48% of the company </a:t>
            </a:r>
            <a:r>
              <a:rPr lang="es-MX" dirty="0">
                <a:solidFill>
                  <a:schemeClr val="bg1"/>
                </a:solidFill>
              </a:rPr>
              <a:t>with a simulated </a:t>
            </a:r>
            <a:r>
              <a:rPr lang="es-MX" b="1" dirty="0">
                <a:solidFill>
                  <a:schemeClr val="bg1"/>
                </a:solidFill>
                <a:highlight>
                  <a:srgbClr val="FFB3C2"/>
                </a:highlight>
              </a:rPr>
              <a:t>IRR of 8%</a:t>
            </a:r>
            <a:r>
              <a:rPr lang="es-MX" dirty="0">
                <a:solidFill>
                  <a:schemeClr val="bg1"/>
                </a:solidFill>
              </a:rPr>
              <a:t> per year</a:t>
            </a:r>
          </a:p>
        </p:txBody>
      </p:sp>
    </p:spTree>
    <p:extLst>
      <p:ext uri="{BB962C8B-B14F-4D97-AF65-F5344CB8AC3E}">
        <p14:creationId xmlns:p14="http://schemas.microsoft.com/office/powerpoint/2010/main" val="257261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A098-0F7E-558B-4F9A-976174D65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216CC18-317B-652E-7324-A712AC720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242D8A"/>
              </a:gs>
              <a:gs pos="0">
                <a:srgbClr val="242D8A"/>
              </a:gs>
              <a:gs pos="43000">
                <a:srgbClr val="515AA3"/>
              </a:gs>
            </a:gsLst>
            <a:lin ang="108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934C212-4978-4A17-BA15-6E55B158B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306" y="427580"/>
            <a:ext cx="4842782" cy="300142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FFCBD04-992D-570A-F359-3EA038A93023}"/>
              </a:ext>
            </a:extLst>
          </p:cNvPr>
          <p:cNvSpPr txBox="1"/>
          <p:nvPr/>
        </p:nvSpPr>
        <p:spPr>
          <a:xfrm>
            <a:off x="3880883" y="3856580"/>
            <a:ext cx="3385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u="none" strike="noStrike" cap="none" dirty="0">
                <a:solidFill>
                  <a:srgbClr val="FDF1E5"/>
                </a:solidFill>
                <a:latin typeface="Lexend"/>
                <a:ea typeface="Lexend"/>
                <a:cs typeface="Lexend"/>
                <a:sym typeface="Lexend"/>
              </a:rPr>
              <a:t>Thank you!</a:t>
            </a:r>
            <a:endParaRPr lang="es-MX" sz="5400" b="1" dirty="0"/>
          </a:p>
        </p:txBody>
      </p:sp>
    </p:spTree>
    <p:extLst>
      <p:ext uri="{BB962C8B-B14F-4D97-AF65-F5344CB8AC3E}">
        <p14:creationId xmlns:p14="http://schemas.microsoft.com/office/powerpoint/2010/main" val="171472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4A84577-D0B4-3468-3366-BBD40075A15C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91EC796F-4077-7FB3-ACCF-7459613112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0532931"/>
              </p:ext>
            </p:extLst>
          </p:nvPr>
        </p:nvGraphicFramePr>
        <p:xfrm>
          <a:off x="717136" y="1751286"/>
          <a:ext cx="5008254" cy="3355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CA74491-1D18-E9B2-0B3D-80D4B778032E}"/>
              </a:ext>
            </a:extLst>
          </p:cNvPr>
          <p:cNvCxnSpPr>
            <a:cxnSpLocks/>
          </p:cNvCxnSpPr>
          <p:nvPr/>
        </p:nvCxnSpPr>
        <p:spPr>
          <a:xfrm>
            <a:off x="2709826" y="2215918"/>
            <a:ext cx="0" cy="177540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78B56FF-C589-0F3B-8DF6-2C8EE8F9DD1D}"/>
              </a:ext>
            </a:extLst>
          </p:cNvPr>
          <p:cNvCxnSpPr>
            <a:cxnSpLocks/>
          </p:cNvCxnSpPr>
          <p:nvPr/>
        </p:nvCxnSpPr>
        <p:spPr>
          <a:xfrm>
            <a:off x="3108130" y="2221478"/>
            <a:ext cx="0" cy="177540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5C8C1793-FD69-D021-1DB1-EED32018A7CD}"/>
              </a:ext>
            </a:extLst>
          </p:cNvPr>
          <p:cNvSpPr/>
          <p:nvPr/>
        </p:nvSpPr>
        <p:spPr>
          <a:xfrm>
            <a:off x="2632075" y="3543300"/>
            <a:ext cx="155575" cy="149225"/>
          </a:xfrm>
          <a:prstGeom prst="ellipse">
            <a:avLst/>
          </a:prstGeom>
          <a:solidFill>
            <a:srgbClr val="FFB3C2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26DA319-A3A3-62D7-DB51-FE02212EE47F}"/>
              </a:ext>
            </a:extLst>
          </p:cNvPr>
          <p:cNvSpPr/>
          <p:nvPr/>
        </p:nvSpPr>
        <p:spPr>
          <a:xfrm>
            <a:off x="2657439" y="3571874"/>
            <a:ext cx="104774" cy="92075"/>
          </a:xfrm>
          <a:prstGeom prst="ellipse">
            <a:avLst/>
          </a:prstGeom>
          <a:solidFill>
            <a:srgbClr val="FFB3C2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EEC457E-7F33-7049-317C-E8A4F35E15D3}"/>
              </a:ext>
            </a:extLst>
          </p:cNvPr>
          <p:cNvSpPr/>
          <p:nvPr/>
        </p:nvSpPr>
        <p:spPr>
          <a:xfrm>
            <a:off x="2677164" y="3600448"/>
            <a:ext cx="60355" cy="63501"/>
          </a:xfrm>
          <a:prstGeom prst="ellipse">
            <a:avLst/>
          </a:prstGeom>
          <a:solidFill>
            <a:srgbClr val="FFB3C2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8755CE2-8751-A1FE-EC70-3FFD47365B18}"/>
              </a:ext>
            </a:extLst>
          </p:cNvPr>
          <p:cNvSpPr/>
          <p:nvPr/>
        </p:nvSpPr>
        <p:spPr>
          <a:xfrm>
            <a:off x="3032125" y="3448050"/>
            <a:ext cx="155575" cy="149225"/>
          </a:xfrm>
          <a:prstGeom prst="ellipse">
            <a:avLst/>
          </a:prstGeom>
          <a:solidFill>
            <a:srgbClr val="FFB3C2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0526638-44C8-FA71-EE68-1264F399C292}"/>
              </a:ext>
            </a:extLst>
          </p:cNvPr>
          <p:cNvSpPr/>
          <p:nvPr/>
        </p:nvSpPr>
        <p:spPr>
          <a:xfrm>
            <a:off x="3057489" y="3476624"/>
            <a:ext cx="104774" cy="92075"/>
          </a:xfrm>
          <a:prstGeom prst="ellipse">
            <a:avLst/>
          </a:prstGeom>
          <a:solidFill>
            <a:srgbClr val="FFB3C2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4C2FEFB-0299-02EA-D2F8-6C07ACA14356}"/>
              </a:ext>
            </a:extLst>
          </p:cNvPr>
          <p:cNvSpPr/>
          <p:nvPr/>
        </p:nvSpPr>
        <p:spPr>
          <a:xfrm>
            <a:off x="3077214" y="3505198"/>
            <a:ext cx="60355" cy="63501"/>
          </a:xfrm>
          <a:prstGeom prst="ellipse">
            <a:avLst/>
          </a:prstGeom>
          <a:solidFill>
            <a:srgbClr val="FFB3C2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EB76A75-673C-C60E-74A2-B660D2543E0C}"/>
              </a:ext>
            </a:extLst>
          </p:cNvPr>
          <p:cNvSpPr txBox="1"/>
          <p:nvPr/>
        </p:nvSpPr>
        <p:spPr>
          <a:xfrm>
            <a:off x="574961" y="444001"/>
            <a:ext cx="1799939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E94E1B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Price model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E94E1B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A2D3B7-6E37-C56B-746C-1379A1200749}"/>
              </a:ext>
            </a:extLst>
          </p:cNvPr>
          <p:cNvSpPr txBox="1"/>
          <p:nvPr/>
        </p:nvSpPr>
        <p:spPr>
          <a:xfrm>
            <a:off x="602671" y="696405"/>
            <a:ext cx="5725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+mj-lt"/>
              </a:rPr>
              <a:t>Van Westendorp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0C11969-68D9-1A84-650E-43EED9E49754}"/>
              </a:ext>
            </a:extLst>
          </p:cNvPr>
          <p:cNvSpPr txBox="1"/>
          <p:nvPr/>
        </p:nvSpPr>
        <p:spPr>
          <a:xfrm>
            <a:off x="6767945" y="2505670"/>
            <a:ext cx="51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Optimal price range between </a:t>
            </a:r>
            <a:r>
              <a:rPr lang="es-MX" b="1" dirty="0">
                <a:solidFill>
                  <a:schemeClr val="bg1"/>
                </a:solidFill>
              </a:rPr>
              <a:t>612 usd and 725 usd</a:t>
            </a:r>
          </a:p>
        </p:txBody>
      </p:sp>
    </p:spTree>
    <p:extLst>
      <p:ext uri="{BB962C8B-B14F-4D97-AF65-F5344CB8AC3E}">
        <p14:creationId xmlns:p14="http://schemas.microsoft.com/office/powerpoint/2010/main" val="56006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8ACF2-2330-A3F2-4D25-DE11A934F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14332677-431F-DD11-D12B-9DFAC05A1D3C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highlight>
                <a:srgbClr val="2633B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793C29-748E-8915-81C8-C85302DEF14C}"/>
              </a:ext>
            </a:extLst>
          </p:cNvPr>
          <p:cNvSpPr txBox="1"/>
          <p:nvPr/>
        </p:nvSpPr>
        <p:spPr>
          <a:xfrm>
            <a:off x="602671" y="696406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+mj-lt"/>
              </a:rPr>
              <a:t>Quien lo planteo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0DC2FF-FDD3-C140-3D0B-3A9E911BEF69}"/>
              </a:ext>
            </a:extLst>
          </p:cNvPr>
          <p:cNvSpPr txBox="1"/>
          <p:nvPr/>
        </p:nvSpPr>
        <p:spPr>
          <a:xfrm>
            <a:off x="602671" y="2505670"/>
            <a:ext cx="5122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algoritmo EM fue descubierto y empleado por distintas personas de forma independiente por varios investigadores hasta que </a:t>
            </a:r>
            <a:r>
              <a:rPr lang="es-MX" b="1" dirty="0">
                <a:solidFill>
                  <a:schemeClr val="bg1"/>
                </a:solidFill>
                <a:highlight>
                  <a:srgbClr val="2633B0"/>
                </a:highlight>
              </a:rPr>
              <a:t>Dempster</a:t>
            </a:r>
            <a:r>
              <a:rPr lang="es-MX" dirty="0"/>
              <a:t> trajo esas ideas juntas , provo la convergencia y acuño el termino “EM algorithm.”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2816200-F3AF-90A4-875E-7714343C1443}"/>
              </a:ext>
            </a:extLst>
          </p:cNvPr>
          <p:cNvSpPr txBox="1"/>
          <p:nvPr/>
        </p:nvSpPr>
        <p:spPr>
          <a:xfrm>
            <a:off x="574961" y="444001"/>
            <a:ext cx="132657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dirty="0">
                <a:solidFill>
                  <a:schemeClr val="bg1">
                    <a:lumMod val="95000"/>
                  </a:schemeClr>
                </a:solidFill>
                <a:highlight>
                  <a:srgbClr val="515AA3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Surgimiento</a:t>
            </a:r>
            <a:endParaRPr lang="es-MX" dirty="0">
              <a:solidFill>
                <a:schemeClr val="bg1">
                  <a:lumMod val="95000"/>
                </a:schemeClr>
              </a:solidFill>
              <a:highlight>
                <a:srgbClr val="515AA3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pic>
        <p:nvPicPr>
          <p:cNvPr id="1026" name="Picture 2" descr="Camera, machine, sensor, vision icon - Download on Iconfinder">
            <a:extLst>
              <a:ext uri="{FF2B5EF4-FFF2-40B4-BE49-F238E27FC236}">
                <a16:creationId xmlns:a16="http://schemas.microsoft.com/office/drawing/2014/main" id="{C2751A99-7F34-4D01-D206-C667C244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517" y="217479"/>
            <a:ext cx="453043" cy="4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68D794-798E-B066-F45F-2C4ADEBD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7" b="89655" l="10000" r="90000">
                        <a14:foregroundMark x1="45455" y1="33990" x2="43636" y2="32020"/>
                        <a14:foregroundMark x1="45000" y1="12808" x2="58636" y2="15764"/>
                        <a14:foregroundMark x1="51818" y1="6897" x2="51818" y2="6897"/>
                        <a14:foregroundMark x1="57727" y1="8374" x2="57727" y2="8374"/>
                        <a14:foregroundMark x1="58182" y1="9852" x2="58182" y2="9852"/>
                        <a14:foregroundMark x1="58636" y1="12315" x2="58636" y2="12315"/>
                        <a14:foregroundMark x1="59091" y1="12808" x2="59091" y2="12808"/>
                        <a14:foregroundMark x1="58636" y1="10837" x2="58636" y2="10837"/>
                        <a14:foregroundMark x1="58636" y1="11823" x2="58636" y2="11823"/>
                        <a14:foregroundMark x1="39545" y1="56158" x2="39545" y2="56158"/>
                        <a14:foregroundMark x1="39545" y1="56158" x2="41818" y2="60099"/>
                        <a14:backgroundMark x1="12273" y1="77833" x2="28636" y2="83251"/>
                        <a14:backgroundMark x1="28636" y1="83251" x2="23636" y2="72414"/>
                        <a14:backgroundMark x1="90000" y1="72414" x2="74545" y2="71429"/>
                        <a14:backgroundMark x1="32273" y1="80788" x2="37727" y2="80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04" t="2526" r="16490" b="30023"/>
          <a:stretch/>
        </p:blipFill>
        <p:spPr bwMode="auto">
          <a:xfrm>
            <a:off x="7727375" y="1715707"/>
            <a:ext cx="2576945" cy="3120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C0082A8-6378-8AF3-5656-EE1032882163}"/>
              </a:ext>
            </a:extLst>
          </p:cNvPr>
          <p:cNvSpPr txBox="1"/>
          <p:nvPr/>
        </p:nvSpPr>
        <p:spPr>
          <a:xfrm>
            <a:off x="454083" y="6030789"/>
            <a:ext cx="7459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rgbClr val="FFB3C2"/>
                </a:solidFill>
              </a:rPr>
              <a:t>Moon, T. K. (1996). The expectation-maximization algorithm. IEEE Signal processing magazine, 13(6), 47-60.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C560E9-8818-2F05-7FEE-F405C476B62C}"/>
              </a:ext>
            </a:extLst>
          </p:cNvPr>
          <p:cNvSpPr txBox="1"/>
          <p:nvPr/>
        </p:nvSpPr>
        <p:spPr>
          <a:xfrm>
            <a:off x="454083" y="5768867"/>
            <a:ext cx="10269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rgbClr val="FFB3C2"/>
                </a:solidFill>
              </a:rPr>
              <a:t>A.P. Dempster, N.M. Laird, and D.B. Rubin, “Maximum likelihood from incomplete data via the EM algorithm,” J. Royal Statiscal Soc., Ser. R, vol.39, no.1, pp.1-38,1977.</a:t>
            </a:r>
          </a:p>
        </p:txBody>
      </p:sp>
    </p:spTree>
    <p:extLst>
      <p:ext uri="{BB962C8B-B14F-4D97-AF65-F5344CB8AC3E}">
        <p14:creationId xmlns:p14="http://schemas.microsoft.com/office/powerpoint/2010/main" val="341245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7A30E-0228-04F5-06C9-FA8ACAECB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5716BD2A-A8E1-B6C6-3319-B0F1464CC170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highlight>
                <a:srgbClr val="2633B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D94DBC-8D47-522F-3709-B532229CABAF}"/>
              </a:ext>
            </a:extLst>
          </p:cNvPr>
          <p:cNvSpPr txBox="1"/>
          <p:nvPr/>
        </p:nvSpPr>
        <p:spPr>
          <a:xfrm>
            <a:off x="602671" y="696406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+mj-lt"/>
              </a:rPr>
              <a:t>¿En qué consiste?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6C904E-AA77-0A1C-DE70-7246F7EC2B17}"/>
              </a:ext>
            </a:extLst>
          </p:cNvPr>
          <p:cNvSpPr txBox="1"/>
          <p:nvPr/>
        </p:nvSpPr>
        <p:spPr>
          <a:xfrm>
            <a:off x="602671" y="2808503"/>
            <a:ext cx="512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Algoritmo que iterativo para encontrar estimaciones de máxima verosimilitud cuando no se cuentan con los datos suficientes.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5293F7-49B4-C500-B87E-90E2559F348F}"/>
              </a:ext>
            </a:extLst>
          </p:cNvPr>
          <p:cNvSpPr txBox="1"/>
          <p:nvPr/>
        </p:nvSpPr>
        <p:spPr>
          <a:xfrm>
            <a:off x="454083" y="446770"/>
            <a:ext cx="132657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dirty="0">
                <a:solidFill>
                  <a:schemeClr val="bg1">
                    <a:lumMod val="95000"/>
                  </a:schemeClr>
                </a:solidFill>
                <a:highlight>
                  <a:srgbClr val="515AA3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Algoritmo</a:t>
            </a:r>
            <a:endParaRPr lang="es-MX" dirty="0">
              <a:solidFill>
                <a:schemeClr val="bg1">
                  <a:lumMod val="95000"/>
                </a:schemeClr>
              </a:solidFill>
              <a:highlight>
                <a:srgbClr val="515AA3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pic>
        <p:nvPicPr>
          <p:cNvPr id="1026" name="Picture 2" descr="Camera, machine, sensor, vision icon - Download on Iconfinder">
            <a:extLst>
              <a:ext uri="{FF2B5EF4-FFF2-40B4-BE49-F238E27FC236}">
                <a16:creationId xmlns:a16="http://schemas.microsoft.com/office/drawing/2014/main" id="{945A31DD-0F95-FCCE-106D-A985E546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517" y="217479"/>
            <a:ext cx="453043" cy="4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B427FF7-CDC7-82FE-FEF4-478CD4883512}"/>
              </a:ext>
            </a:extLst>
          </p:cNvPr>
          <p:cNvSpPr/>
          <p:nvPr/>
        </p:nvSpPr>
        <p:spPr>
          <a:xfrm>
            <a:off x="8082395" y="2085110"/>
            <a:ext cx="2493819" cy="87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rgbClr val="1D2786"/>
                </a:solidFill>
              </a:rPr>
              <a:t>Paso E:</a:t>
            </a:r>
          </a:p>
          <a:p>
            <a:pPr algn="ctr"/>
            <a:r>
              <a:rPr lang="es-MX" sz="1100" dirty="0">
                <a:solidFill>
                  <a:srgbClr val="1D2786"/>
                </a:solidFill>
              </a:rPr>
              <a:t>Calculamos la esperanza de la función de verosimilitud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D3BD8D9B-0C2D-F33E-1E58-DA0953E5B296}"/>
              </a:ext>
            </a:extLst>
          </p:cNvPr>
          <p:cNvSpPr/>
          <p:nvPr/>
        </p:nvSpPr>
        <p:spPr>
          <a:xfrm>
            <a:off x="8082395" y="3429001"/>
            <a:ext cx="2493819" cy="87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rgbClr val="1D2786"/>
                </a:solidFill>
              </a:rPr>
              <a:t>Paso M</a:t>
            </a:r>
          </a:p>
          <a:p>
            <a:pPr algn="ctr"/>
            <a:r>
              <a:rPr lang="es-MX" sz="1100" dirty="0">
                <a:solidFill>
                  <a:srgbClr val="1D2786"/>
                </a:solidFill>
              </a:rPr>
              <a:t>Se máximisa la función de verosimilitud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D4A529F-7568-0637-C435-CCAD665C476D}"/>
              </a:ext>
            </a:extLst>
          </p:cNvPr>
          <p:cNvCxnSpPr>
            <a:endCxn id="5" idx="0"/>
          </p:cNvCxnSpPr>
          <p:nvPr/>
        </p:nvCxnSpPr>
        <p:spPr>
          <a:xfrm>
            <a:off x="9329304" y="2957946"/>
            <a:ext cx="1" cy="4710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>
            <a:extLst>
              <a:ext uri="{FF2B5EF4-FFF2-40B4-BE49-F238E27FC236}">
                <a16:creationId xmlns:a16="http://schemas.microsoft.com/office/drawing/2014/main" id="{CFCCEDEF-EB6A-8AF2-5CC5-58CCFE94CD6C}"/>
              </a:ext>
            </a:extLst>
          </p:cNvPr>
          <p:cNvCxnSpPr>
            <a:stCxn id="5" idx="2"/>
            <a:endCxn id="4" idx="1"/>
          </p:cNvCxnSpPr>
          <p:nvPr/>
        </p:nvCxnSpPr>
        <p:spPr>
          <a:xfrm rot="5400000" flipH="1">
            <a:off x="7815695" y="2788228"/>
            <a:ext cx="1780309" cy="1246910"/>
          </a:xfrm>
          <a:prstGeom prst="bentConnector4">
            <a:avLst>
              <a:gd name="adj1" fmla="val -12840"/>
              <a:gd name="adj2" fmla="val 11833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E429D43-9AFD-EEED-C37B-CB2AE7147962}"/>
              </a:ext>
            </a:extLst>
          </p:cNvPr>
          <p:cNvSpPr txBox="1"/>
          <p:nvPr/>
        </p:nvSpPr>
        <p:spPr>
          <a:xfrm rot="16200000">
            <a:off x="7346941" y="3427511"/>
            <a:ext cx="7296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>
                <a:solidFill>
                  <a:schemeClr val="bg1"/>
                </a:solidFill>
              </a:rPr>
              <a:t>Iteramos</a:t>
            </a:r>
          </a:p>
        </p:txBody>
      </p:sp>
    </p:spTree>
    <p:extLst>
      <p:ext uri="{BB962C8B-B14F-4D97-AF65-F5344CB8AC3E}">
        <p14:creationId xmlns:p14="http://schemas.microsoft.com/office/powerpoint/2010/main" val="172685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F464C-ACEB-F3F0-35E4-4F3A5CE2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A0C790B1-F197-CA70-7F99-9D6947F37830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highlight>
                <a:srgbClr val="2633B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73C0E6-252A-5550-A47F-D008797C69E8}"/>
              </a:ext>
            </a:extLst>
          </p:cNvPr>
          <p:cNvSpPr txBox="1"/>
          <p:nvPr/>
        </p:nvSpPr>
        <p:spPr>
          <a:xfrm>
            <a:off x="627285" y="787884"/>
            <a:ext cx="5839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Many of these ranches rely on outdated methods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B7F14C-025F-DA3E-A308-267F6095AB10}"/>
              </a:ext>
            </a:extLst>
          </p:cNvPr>
          <p:cNvSpPr txBox="1"/>
          <p:nvPr/>
        </p:nvSpPr>
        <p:spPr>
          <a:xfrm>
            <a:off x="627285" y="2478784"/>
            <a:ext cx="512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This presents an opportunity to implement AI-powered livestock counting and monitoring technologies.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389564-8982-D10F-4716-3910B1BB2CD0}"/>
              </a:ext>
            </a:extLst>
          </p:cNvPr>
          <p:cNvSpPr txBox="1"/>
          <p:nvPr/>
        </p:nvSpPr>
        <p:spPr>
          <a:xfrm>
            <a:off x="574961" y="444001"/>
            <a:ext cx="132657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FFB3C2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Market size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FFB3C2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A35370B9-960E-40D0-2429-2FF7989F6E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11" t="36162" r="65239" b="33075"/>
          <a:stretch/>
        </p:blipFill>
        <p:spPr>
          <a:xfrm>
            <a:off x="11493499" y="3907"/>
            <a:ext cx="692729" cy="535783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75BB4F44-895E-9F29-FBE7-A927108362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498246"/>
              </p:ext>
            </p:extLst>
          </p:nvPr>
        </p:nvGraphicFramePr>
        <p:xfrm>
          <a:off x="6580611" y="3927566"/>
          <a:ext cx="5354715" cy="1654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37E4B947-0F9D-1E30-37CA-69D59569C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392947"/>
              </p:ext>
            </p:extLst>
          </p:nvPr>
        </p:nvGraphicFramePr>
        <p:xfrm>
          <a:off x="6651948" y="1406314"/>
          <a:ext cx="5354715" cy="1654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4516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86286-B517-98D7-F68C-00939C1C6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8AC9362D-415E-6FA3-84B3-5D73D4CE59ED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E2506D-46E7-A975-5DB0-B86922BDA312}"/>
              </a:ext>
            </a:extLst>
          </p:cNvPr>
          <p:cNvSpPr txBox="1"/>
          <p:nvPr/>
        </p:nvSpPr>
        <p:spPr>
          <a:xfrm>
            <a:off x="574961" y="444001"/>
            <a:ext cx="132657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AACD6D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The solution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AACD6D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9AA3A9C-A0C7-200A-9638-FCAFEEBFEC53}"/>
              </a:ext>
            </a:extLst>
          </p:cNvPr>
          <p:cNvSpPr txBox="1"/>
          <p:nvPr/>
        </p:nvSpPr>
        <p:spPr>
          <a:xfrm>
            <a:off x="602671" y="696405"/>
            <a:ext cx="5725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+mj-lt"/>
              </a:rPr>
              <a:t>What alternatives can we offer?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ABD8A5-3CFF-64CA-029E-645EAF8DBB69}"/>
              </a:ext>
            </a:extLst>
          </p:cNvPr>
          <p:cNvSpPr txBox="1"/>
          <p:nvPr/>
        </p:nvSpPr>
        <p:spPr>
          <a:xfrm>
            <a:off x="602671" y="3105834"/>
            <a:ext cx="51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Artificial intelligence gives us the ability to recognize and count animals in real time.</a:t>
            </a:r>
          </a:p>
        </p:txBody>
      </p:sp>
      <p:pic>
        <p:nvPicPr>
          <p:cNvPr id="5" name="Picture 2" descr="Desarrollan tecnología con reconocimiento facial para predecir enfermedades  en el ganado | CONtexto Ganadero">
            <a:extLst>
              <a:ext uri="{FF2B5EF4-FFF2-40B4-BE49-F238E27FC236}">
                <a16:creationId xmlns:a16="http://schemas.microsoft.com/office/drawing/2014/main" id="{A8B48427-6C16-9E20-8712-4F96708A1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t="1524" r="23430" b="-120"/>
          <a:stretch/>
        </p:blipFill>
        <p:spPr bwMode="auto">
          <a:xfrm>
            <a:off x="6894685" y="1908175"/>
            <a:ext cx="5011572" cy="2977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arcador de contenido 5">
            <a:extLst>
              <a:ext uri="{FF2B5EF4-FFF2-40B4-BE49-F238E27FC236}">
                <a16:creationId xmlns:a16="http://schemas.microsoft.com/office/drawing/2014/main" id="{AEF74362-B8B7-6FC2-D3DE-F9797030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11" t="36162" r="65239" b="33075"/>
          <a:stretch/>
        </p:blipFill>
        <p:spPr>
          <a:xfrm>
            <a:off x="11493499" y="3907"/>
            <a:ext cx="692729" cy="5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6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43554-FDC6-1227-FDC6-18E049A30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1A005D6-CC80-EE5C-90F2-3941BEE5A28D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5D4F98-8548-D82B-D1C7-BFC34A02EBC1}"/>
              </a:ext>
            </a:extLst>
          </p:cNvPr>
          <p:cNvSpPr txBox="1"/>
          <p:nvPr/>
        </p:nvSpPr>
        <p:spPr>
          <a:xfrm>
            <a:off x="574961" y="444001"/>
            <a:ext cx="132657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2633B0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Our product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2633B0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78B75C-1555-99D5-C36F-C894F9B4FDE5}"/>
              </a:ext>
            </a:extLst>
          </p:cNvPr>
          <p:cNvSpPr txBox="1"/>
          <p:nvPr/>
        </p:nvSpPr>
        <p:spPr>
          <a:xfrm>
            <a:off x="602671" y="696405"/>
            <a:ext cx="5725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+mj-lt"/>
              </a:rPr>
              <a:t>A technological solution for humans</a:t>
            </a:r>
          </a:p>
        </p:txBody>
      </p:sp>
      <p:pic>
        <p:nvPicPr>
          <p:cNvPr id="4" name="Marcador de contenido 5">
            <a:extLst>
              <a:ext uri="{FF2B5EF4-FFF2-40B4-BE49-F238E27FC236}">
                <a16:creationId xmlns:a16="http://schemas.microsoft.com/office/drawing/2014/main" id="{B3AA5A4E-1A0E-A24F-71A2-1901190B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11" t="36162" r="65239" b="33075"/>
          <a:stretch/>
        </p:blipFill>
        <p:spPr>
          <a:xfrm>
            <a:off x="11493499" y="3907"/>
            <a:ext cx="692729" cy="5357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5E16A5-32BC-79B1-C6DF-15790CD0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1" t="6961" r="1530" b="8166"/>
          <a:stretch/>
        </p:blipFill>
        <p:spPr>
          <a:xfrm>
            <a:off x="1238248" y="2599266"/>
            <a:ext cx="4033872" cy="2291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CAC1CE2-7D1A-339E-155F-C3C2EFF7E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7" b="97813" l="29437" r="71620">
                        <a14:foregroundMark x1="32254" y1="15160" x2="37324" y2="4956"/>
                        <a14:foregroundMark x1="37324" y1="4956" x2="43944" y2="4956"/>
                        <a14:foregroundMark x1="43944" y1="4956" x2="51268" y2="3499"/>
                        <a14:foregroundMark x1="51268" y1="3499" x2="63592" y2="5977"/>
                        <a14:foregroundMark x1="63592" y1="5977" x2="57183" y2="13848"/>
                        <a14:foregroundMark x1="57183" y1="13848" x2="33592" y2="16472"/>
                        <a14:foregroundMark x1="33592" y1="16472" x2="38380" y2="6997"/>
                        <a14:foregroundMark x1="38380" y1="6997" x2="44577" y2="14286"/>
                        <a14:foregroundMark x1="44577" y1="14286" x2="51972" y2="12391"/>
                        <a14:foregroundMark x1="51972" y1="12391" x2="47746" y2="62245"/>
                        <a14:foregroundMark x1="32042" y1="88630" x2="38099" y2="99417"/>
                        <a14:foregroundMark x1="38099" y1="99417" x2="61268" y2="97085"/>
                        <a14:foregroundMark x1="61268" y1="97085" x2="51197" y2="91691"/>
                        <a14:foregroundMark x1="51197" y1="91691" x2="36972" y2="93440"/>
                        <a14:foregroundMark x1="36972" y1="93440" x2="35352" y2="91837"/>
                        <a14:foregroundMark x1="31831" y1="98397" x2="59718" y2="99563"/>
                        <a14:foregroundMark x1="59718" y1="99563" x2="66268" y2="97959"/>
                        <a14:foregroundMark x1="66268" y1="97959" x2="69085" y2="97959"/>
                        <a14:foregroundMark x1="33732" y1="3207" x2="33732" y2="3207"/>
                      </a14:backgroundRemoval>
                    </a14:imgEffect>
                  </a14:imgLayer>
                </a14:imgProps>
              </a:ext>
            </a:extLst>
          </a:blip>
          <a:srcRect l="24325" t="1961" r="23005"/>
          <a:stretch/>
        </p:blipFill>
        <p:spPr>
          <a:xfrm>
            <a:off x="7082307" y="1588406"/>
            <a:ext cx="4093693" cy="3681187"/>
          </a:xfrm>
          <a:prstGeom prst="round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D5D0B6D-45A0-E2FA-8C60-56FCD13398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610" t="26737" r="28162"/>
          <a:stretch/>
        </p:blipFill>
        <p:spPr>
          <a:xfrm>
            <a:off x="7572191" y="4430831"/>
            <a:ext cx="3133062" cy="28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2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E88C2-2B10-3046-B2A2-255C86F0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C4CA10D8-4218-25AA-5D00-71C1A6B8BBB9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537D90-5DA4-A452-BF16-D18276AFD0F7}"/>
              </a:ext>
            </a:extLst>
          </p:cNvPr>
          <p:cNvSpPr txBox="1"/>
          <p:nvPr/>
        </p:nvSpPr>
        <p:spPr>
          <a:xfrm>
            <a:off x="436918" y="666076"/>
            <a:ext cx="5839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+mj-lt"/>
              </a:rPr>
              <a:t>Proof of concept design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E0A13D-74D8-0A4F-F447-4C7F13C8D4E1}"/>
              </a:ext>
            </a:extLst>
          </p:cNvPr>
          <p:cNvSpPr txBox="1"/>
          <p:nvPr/>
        </p:nvSpPr>
        <p:spPr>
          <a:xfrm>
            <a:off x="125200" y="446705"/>
            <a:ext cx="3012630" cy="34388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FFB3C2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Technological processes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FFB3C2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16412928-85F1-8B78-EF78-2D5B312E4FFD}"/>
              </a:ext>
            </a:extLst>
          </p:cNvPr>
          <p:cNvSpPr/>
          <p:nvPr/>
        </p:nvSpPr>
        <p:spPr>
          <a:xfrm>
            <a:off x="374366" y="2255673"/>
            <a:ext cx="1796076" cy="426990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70DEE2E-8011-FA2B-6D53-BF6B8027DD25}"/>
              </a:ext>
            </a:extLst>
          </p:cNvPr>
          <p:cNvSpPr txBox="1"/>
          <p:nvPr/>
        </p:nvSpPr>
        <p:spPr>
          <a:xfrm>
            <a:off x="374365" y="2005554"/>
            <a:ext cx="1971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highlight>
                  <a:srgbClr val="2633B0"/>
                </a:highlight>
              </a:rPr>
              <a:t>installed equipment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31C554-E17E-6405-BD1A-8F40FBF4A70B}"/>
              </a:ext>
            </a:extLst>
          </p:cNvPr>
          <p:cNvSpPr txBox="1"/>
          <p:nvPr/>
        </p:nvSpPr>
        <p:spPr>
          <a:xfrm>
            <a:off x="453503" y="2336419"/>
            <a:ext cx="1623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Video capture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1B38AD22-92A4-5129-76CA-DAC367381B9E}"/>
              </a:ext>
            </a:extLst>
          </p:cNvPr>
          <p:cNvSpPr/>
          <p:nvPr/>
        </p:nvSpPr>
        <p:spPr>
          <a:xfrm>
            <a:off x="2472929" y="2255673"/>
            <a:ext cx="1767303" cy="426990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B18D49-E615-20C4-6BF1-0F8F936C02B3}"/>
              </a:ext>
            </a:extLst>
          </p:cNvPr>
          <p:cNvSpPr txBox="1"/>
          <p:nvPr/>
        </p:nvSpPr>
        <p:spPr>
          <a:xfrm>
            <a:off x="2472930" y="2011215"/>
            <a:ext cx="129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highlight>
                  <a:srgbClr val="2633B0"/>
                </a:highlight>
              </a:rPr>
              <a:t>Cloud server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B81B4F7-137B-F9F1-A763-04DA492A3144}"/>
              </a:ext>
            </a:extLst>
          </p:cNvPr>
          <p:cNvSpPr txBox="1"/>
          <p:nvPr/>
        </p:nvSpPr>
        <p:spPr>
          <a:xfrm>
            <a:off x="2546613" y="2296449"/>
            <a:ext cx="1593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Save video clips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F8EBE20B-61CD-6A24-1106-2035AE64987E}"/>
              </a:ext>
            </a:extLst>
          </p:cNvPr>
          <p:cNvSpPr/>
          <p:nvPr/>
        </p:nvSpPr>
        <p:spPr>
          <a:xfrm>
            <a:off x="4580479" y="1923311"/>
            <a:ext cx="1315208" cy="1099372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E3D2D3B-FE05-24F9-610C-BEF806DB2D04}"/>
              </a:ext>
            </a:extLst>
          </p:cNvPr>
          <p:cNvSpPr txBox="1"/>
          <p:nvPr/>
        </p:nvSpPr>
        <p:spPr>
          <a:xfrm>
            <a:off x="4628629" y="1661701"/>
            <a:ext cx="129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highlight>
                  <a:srgbClr val="2633B0"/>
                </a:highlight>
              </a:rPr>
              <a:t>Cloud server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0C7B554-BD69-799C-6DCB-43E397B13A35}"/>
              </a:ext>
            </a:extLst>
          </p:cNvPr>
          <p:cNvSpPr txBox="1"/>
          <p:nvPr/>
        </p:nvSpPr>
        <p:spPr>
          <a:xfrm>
            <a:off x="4650945" y="2005555"/>
            <a:ext cx="1193682" cy="9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Process the videos to generate the count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F6B7434C-EDC5-4689-FCF2-9BC494D4EC95}"/>
              </a:ext>
            </a:extLst>
          </p:cNvPr>
          <p:cNvSpPr/>
          <p:nvPr/>
        </p:nvSpPr>
        <p:spPr>
          <a:xfrm>
            <a:off x="786196" y="4787084"/>
            <a:ext cx="1846612" cy="732614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D0CD4FD-97FF-1362-74A3-4F0DB6501EDF}"/>
              </a:ext>
            </a:extLst>
          </p:cNvPr>
          <p:cNvSpPr txBox="1"/>
          <p:nvPr/>
        </p:nvSpPr>
        <p:spPr>
          <a:xfrm>
            <a:off x="829493" y="4512463"/>
            <a:ext cx="1352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highlight>
                  <a:srgbClr val="2633B0"/>
                </a:highlight>
              </a:rPr>
              <a:t>SQL database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406520B-D5BE-C88B-C885-8D49F898ABA2}"/>
              </a:ext>
            </a:extLst>
          </p:cNvPr>
          <p:cNvSpPr txBox="1"/>
          <p:nvPr/>
        </p:nvSpPr>
        <p:spPr>
          <a:xfrm>
            <a:off x="865117" y="4878770"/>
            <a:ext cx="163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Save information for later reference</a:t>
            </a: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82CA90E3-DE4B-00B8-1121-56EB9270A4E6}"/>
              </a:ext>
            </a:extLst>
          </p:cNvPr>
          <p:cNvSpPr/>
          <p:nvPr/>
        </p:nvSpPr>
        <p:spPr>
          <a:xfrm>
            <a:off x="3129666" y="4691906"/>
            <a:ext cx="1932021" cy="916293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6C6133-6170-4AF4-D3CE-C71BA022B4B1}"/>
              </a:ext>
            </a:extLst>
          </p:cNvPr>
          <p:cNvSpPr txBox="1"/>
          <p:nvPr/>
        </p:nvSpPr>
        <p:spPr>
          <a:xfrm>
            <a:off x="3180585" y="4441938"/>
            <a:ext cx="96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highlight>
                  <a:srgbClr val="2633B0"/>
                </a:highlight>
              </a:rPr>
              <a:t>Power BI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6631311-58C8-22A9-F7D3-DA84CA08252A}"/>
              </a:ext>
            </a:extLst>
          </p:cNvPr>
          <p:cNvSpPr txBox="1"/>
          <p:nvPr/>
        </p:nvSpPr>
        <p:spPr>
          <a:xfrm>
            <a:off x="3264271" y="4760565"/>
            <a:ext cx="1638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Dashboard that is fed from the database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741E336A-E7E0-D6A4-3A68-53E86B8E231A}"/>
              </a:ext>
            </a:extLst>
          </p:cNvPr>
          <p:cNvSpPr/>
          <p:nvPr/>
        </p:nvSpPr>
        <p:spPr>
          <a:xfrm>
            <a:off x="4674326" y="3410635"/>
            <a:ext cx="1146920" cy="395025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32C4098-0FAC-6E15-BF7E-4C3765F22332}"/>
              </a:ext>
            </a:extLst>
          </p:cNvPr>
          <p:cNvSpPr txBox="1"/>
          <p:nvPr/>
        </p:nvSpPr>
        <p:spPr>
          <a:xfrm>
            <a:off x="4657757" y="3453753"/>
            <a:ext cx="1240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YOLOv4-tiny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053B2558-69FF-CBAA-96AC-7E68BF448731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>
            <a:off x="5238083" y="3022683"/>
            <a:ext cx="9703" cy="387952"/>
          </a:xfrm>
          <a:prstGeom prst="straightConnector1">
            <a:avLst/>
          </a:prstGeom>
          <a:ln w="38100">
            <a:solidFill>
              <a:srgbClr val="2633B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7093DD3-72E3-ABF0-3757-09D81244439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170442" y="2469168"/>
            <a:ext cx="302487" cy="0"/>
          </a:xfrm>
          <a:prstGeom prst="straightConnector1">
            <a:avLst/>
          </a:prstGeom>
          <a:ln w="38100">
            <a:solidFill>
              <a:srgbClr val="2633B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F18C2627-2711-6B68-8B75-2790EC4919B1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4240232" y="2469168"/>
            <a:ext cx="340247" cy="3829"/>
          </a:xfrm>
          <a:prstGeom prst="straightConnector1">
            <a:avLst/>
          </a:prstGeom>
          <a:ln w="38100">
            <a:solidFill>
              <a:srgbClr val="2633B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angular 43">
            <a:extLst>
              <a:ext uri="{FF2B5EF4-FFF2-40B4-BE49-F238E27FC236}">
                <a16:creationId xmlns:a16="http://schemas.microsoft.com/office/drawing/2014/main" id="{F4E23587-25DA-8C08-D8AF-788CE667D150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H="1">
            <a:off x="786196" y="2472997"/>
            <a:ext cx="5109491" cy="2680394"/>
          </a:xfrm>
          <a:prstGeom prst="bentConnector5">
            <a:avLst>
              <a:gd name="adj1" fmla="val -4474"/>
              <a:gd name="adj2" fmla="val 53421"/>
              <a:gd name="adj3" fmla="val 104474"/>
            </a:avLst>
          </a:prstGeom>
          <a:ln w="38100">
            <a:solidFill>
              <a:srgbClr val="2633B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77ACA1EF-CB87-03F3-6079-9D43E4EF46A4}"/>
              </a:ext>
            </a:extLst>
          </p:cNvPr>
          <p:cNvSpPr/>
          <p:nvPr/>
        </p:nvSpPr>
        <p:spPr>
          <a:xfrm>
            <a:off x="2856956" y="3314556"/>
            <a:ext cx="1007912" cy="395025"/>
          </a:xfrm>
          <a:prstGeom prst="roundRect">
            <a:avLst/>
          </a:prstGeom>
          <a:noFill/>
          <a:ln w="38100">
            <a:solidFill>
              <a:srgbClr val="2633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C45A0FC-F1C0-5874-46D3-25B0E27841AB}"/>
              </a:ext>
            </a:extLst>
          </p:cNvPr>
          <p:cNvSpPr txBox="1"/>
          <p:nvPr/>
        </p:nvSpPr>
        <p:spPr>
          <a:xfrm>
            <a:off x="2898815" y="3353351"/>
            <a:ext cx="989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s-MX" sz="1400" b="0" i="0" u="none" strike="noStrike" cap="none" normalizeH="0" baseline="0" dirty="0">
                <a:ln>
                  <a:noFill/>
                </a:ln>
                <a:solidFill>
                  <a:schemeClr val="dk1"/>
                </a:solidFill>
                <a:effectLst/>
              </a:rPr>
              <a:t>OpenCV</a:t>
            </a:r>
            <a:endParaRPr lang="es-MX" sz="1400" dirty="0"/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ADC2533-CF2C-B84D-6C2A-C5131E66D26E}"/>
              </a:ext>
            </a:extLst>
          </p:cNvPr>
          <p:cNvCxnSpPr>
            <a:cxnSpLocks/>
            <a:stCxn id="15" idx="2"/>
            <a:endCxn id="48" idx="0"/>
          </p:cNvCxnSpPr>
          <p:nvPr/>
        </p:nvCxnSpPr>
        <p:spPr>
          <a:xfrm>
            <a:off x="3356581" y="2682663"/>
            <a:ext cx="4331" cy="631893"/>
          </a:xfrm>
          <a:prstGeom prst="straightConnector1">
            <a:avLst/>
          </a:prstGeom>
          <a:ln w="38100">
            <a:solidFill>
              <a:srgbClr val="2633B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WhatsApp Video 2024-11-17 at 2.18.02 PM">
            <a:hlinkClick r:id="" action="ppaction://media"/>
            <a:extLst>
              <a:ext uri="{FF2B5EF4-FFF2-40B4-BE49-F238E27FC236}">
                <a16:creationId xmlns:a16="http://schemas.microsoft.com/office/drawing/2014/main" id="{0DBAEBE4-4D95-E044-CD8F-88B429092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296" t="10041" r="43571" b="41151"/>
          <a:stretch/>
        </p:blipFill>
        <p:spPr>
          <a:xfrm>
            <a:off x="7059733" y="2156346"/>
            <a:ext cx="4510774" cy="2470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ED441672-3AC3-0DCC-D773-4706E83B2358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2632808" y="5150053"/>
            <a:ext cx="496858" cy="3338"/>
          </a:xfrm>
          <a:prstGeom prst="straightConnector1">
            <a:avLst/>
          </a:prstGeom>
          <a:ln w="38100">
            <a:solidFill>
              <a:srgbClr val="2633B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DCE6A99D-1FE6-29FA-C374-FB1DEE17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6" y="2859037"/>
            <a:ext cx="1297182" cy="86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Marcador de contenido 5">
            <a:extLst>
              <a:ext uri="{FF2B5EF4-FFF2-40B4-BE49-F238E27FC236}">
                <a16:creationId xmlns:a16="http://schemas.microsoft.com/office/drawing/2014/main" id="{D7A3C8DC-BE2A-3D25-EAAC-3F932D3294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111" t="36162" r="65239" b="33075"/>
          <a:stretch/>
        </p:blipFill>
        <p:spPr>
          <a:xfrm>
            <a:off x="11493499" y="3907"/>
            <a:ext cx="692729" cy="5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6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3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C97F-5F71-09F7-CC09-F15766BD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D2AFA4A-CAFD-1DC2-74D3-7664AD588CCA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6EFD0B5-1EB2-24C1-9A88-165AF93D46C5}"/>
              </a:ext>
            </a:extLst>
          </p:cNvPr>
          <p:cNvSpPr txBox="1"/>
          <p:nvPr/>
        </p:nvSpPr>
        <p:spPr>
          <a:xfrm>
            <a:off x="574961" y="444001"/>
            <a:ext cx="1799939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E94E1B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Main competitors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E94E1B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FF9884-0AA3-59A2-8A7A-5770CF1282E1}"/>
              </a:ext>
            </a:extLst>
          </p:cNvPr>
          <p:cNvSpPr txBox="1"/>
          <p:nvPr/>
        </p:nvSpPr>
        <p:spPr>
          <a:xfrm>
            <a:off x="602671" y="696405"/>
            <a:ext cx="5725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+mj-lt"/>
              </a:rPr>
              <a:t>What options do you have on the market?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FCD8F5-A65B-442F-2537-4663286FE534}"/>
              </a:ext>
            </a:extLst>
          </p:cNvPr>
          <p:cNvSpPr txBox="1"/>
          <p:nvPr/>
        </p:nvSpPr>
        <p:spPr>
          <a:xfrm>
            <a:off x="602671" y="1862147"/>
            <a:ext cx="512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RFID (Radio Frequency Identification) technology is positioned as the dominant product for livestock registration.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07C7283-4F10-8804-B8B0-DD3F9BE3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84" y="1908175"/>
            <a:ext cx="4873021" cy="2977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0E5E54-0BE3-1402-3ADF-528A8557525A}"/>
              </a:ext>
            </a:extLst>
          </p:cNvPr>
          <p:cNvSpPr txBox="1"/>
          <p:nvPr/>
        </p:nvSpPr>
        <p:spPr>
          <a:xfrm>
            <a:off x="602671" y="3321278"/>
            <a:ext cx="132657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200" dirty="0">
                <a:solidFill>
                  <a:schemeClr val="bg1"/>
                </a:solidFill>
                <a:highlight>
                  <a:srgbClr val="5A2673"/>
                </a:highlight>
              </a:rPr>
              <a:t>Disadvantages</a:t>
            </a:r>
            <a:endParaRPr lang="es-MX" sz="1200" dirty="0">
              <a:solidFill>
                <a:schemeClr val="bg1"/>
              </a:solidFill>
              <a:highlight>
                <a:srgbClr val="5A2673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04191F4-B3C7-349E-1BD5-C4E0EC489BA8}"/>
              </a:ext>
            </a:extLst>
          </p:cNvPr>
          <p:cNvSpPr txBox="1"/>
          <p:nvPr/>
        </p:nvSpPr>
        <p:spPr>
          <a:xfrm>
            <a:off x="602671" y="3718656"/>
            <a:ext cx="5122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/>
              <a:t>High Initial Costs</a:t>
            </a:r>
            <a:r>
              <a:rPr lang="es-MX" sz="1200" dirty="0"/>
              <a:t>: The prices of readers, infrastructure, software and labels can be prohibitive for small farmers.</a:t>
            </a:r>
          </a:p>
          <a:p>
            <a:endParaRPr lang="es-MX" sz="1200" dirty="0"/>
          </a:p>
          <a:p>
            <a:r>
              <a:rPr lang="es-MX" sz="1200" b="1" dirty="0"/>
              <a:t>Data Security</a:t>
            </a:r>
            <a:r>
              <a:rPr lang="es-MX" sz="1200" dirty="0"/>
              <a:t>: There is a possibility that the data collected may be vulnerable to unauthorized access.</a:t>
            </a:r>
          </a:p>
          <a:p>
            <a:endParaRPr lang="es-MX" sz="1200" dirty="0"/>
          </a:p>
          <a:p>
            <a:r>
              <a:rPr lang="es-MX" sz="1200" b="1" dirty="0"/>
              <a:t>Tag Damage</a:t>
            </a:r>
            <a:r>
              <a:rPr lang="es-MX" sz="1200" dirty="0"/>
              <a:t>: When they are placed on the ears, they can be lost, damaged, or torn off by the animal itself, which will require frequent replacements.</a:t>
            </a:r>
          </a:p>
        </p:txBody>
      </p:sp>
      <p:pic>
        <p:nvPicPr>
          <p:cNvPr id="10" name="Marcador de contenido 5">
            <a:extLst>
              <a:ext uri="{FF2B5EF4-FFF2-40B4-BE49-F238E27FC236}">
                <a16:creationId xmlns:a16="http://schemas.microsoft.com/office/drawing/2014/main" id="{0A01B61E-D762-7201-C91E-EB32ABC0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11" t="36162" r="65239" b="33075"/>
          <a:stretch/>
        </p:blipFill>
        <p:spPr>
          <a:xfrm>
            <a:off x="11493499" y="3907"/>
            <a:ext cx="692729" cy="5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6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54638-32A2-2C27-E272-FA4C9D640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AE58624F-2E68-F780-5D10-818E45758B58}"/>
              </a:ext>
            </a:extLst>
          </p:cNvPr>
          <p:cNvSpPr/>
          <p:nvPr/>
        </p:nvSpPr>
        <p:spPr>
          <a:xfrm>
            <a:off x="6466611" y="0"/>
            <a:ext cx="5725389" cy="6858000"/>
          </a:xfrm>
          <a:prstGeom prst="rect">
            <a:avLst/>
          </a:prstGeom>
          <a:solidFill>
            <a:srgbClr val="515A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FF30F9-D827-708B-30C1-F5E28D273C47}"/>
              </a:ext>
            </a:extLst>
          </p:cNvPr>
          <p:cNvSpPr txBox="1"/>
          <p:nvPr/>
        </p:nvSpPr>
        <p:spPr>
          <a:xfrm>
            <a:off x="574961" y="444001"/>
            <a:ext cx="1326575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95000"/>
                  </a:schemeClr>
                </a:solidFill>
                <a:highlight>
                  <a:srgbClr val="AACD6D"/>
                </a:highlight>
                <a:latin typeface="Aptos Display" panose="020B0004020202020204" pitchFamily="34" charset="0"/>
                <a:ea typeface="Apple Symbols" panose="02000000000000000000" pitchFamily="2" charset="-79"/>
                <a:cs typeface="Al Nile" pitchFamily="2" charset="-78"/>
              </a:rPr>
              <a:t>The cost</a:t>
            </a:r>
            <a:endParaRPr lang="es-MX" b="1" dirty="0">
              <a:solidFill>
                <a:schemeClr val="bg1">
                  <a:lumMod val="95000"/>
                </a:schemeClr>
              </a:solidFill>
              <a:highlight>
                <a:srgbClr val="AACD6D"/>
              </a:highlight>
              <a:latin typeface="Aptos Display" panose="020B0004020202020204" pitchFamily="34" charset="0"/>
              <a:ea typeface="Apple Symbols" panose="02000000000000000000" pitchFamily="2" charset="-79"/>
              <a:cs typeface="Al Nile" pitchFamily="2" charset="-78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3B94E2-12D2-1667-88DA-DDB2287EB007}"/>
              </a:ext>
            </a:extLst>
          </p:cNvPr>
          <p:cNvSpPr txBox="1"/>
          <p:nvPr/>
        </p:nvSpPr>
        <p:spPr>
          <a:xfrm>
            <a:off x="602671" y="696405"/>
            <a:ext cx="5725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+mj-lt"/>
              </a:rPr>
              <a:t>What alternatives can we offer?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FD29F6-0583-E5DE-6D79-ECF041386355}"/>
              </a:ext>
            </a:extLst>
          </p:cNvPr>
          <p:cNvSpPr txBox="1"/>
          <p:nvPr/>
        </p:nvSpPr>
        <p:spPr>
          <a:xfrm>
            <a:off x="602671" y="3105834"/>
            <a:ext cx="512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Artificial intelligence gives us the ability to recognize and count animals in real time.</a:t>
            </a:r>
          </a:p>
        </p:txBody>
      </p:sp>
      <p:pic>
        <p:nvPicPr>
          <p:cNvPr id="5" name="Picture 2" descr="Desarrollan tecnología con reconocimiento facial para predecir enfermedades  en el ganado | CONtexto Ganadero">
            <a:extLst>
              <a:ext uri="{FF2B5EF4-FFF2-40B4-BE49-F238E27FC236}">
                <a16:creationId xmlns:a16="http://schemas.microsoft.com/office/drawing/2014/main" id="{CC494EF4-0DE7-9C4A-80FC-FF61A21F6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t="1524" r="23430" b="-120"/>
          <a:stretch/>
        </p:blipFill>
        <p:spPr bwMode="auto">
          <a:xfrm>
            <a:off x="6894685" y="1908175"/>
            <a:ext cx="5011572" cy="2977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arcador de contenido 5">
            <a:extLst>
              <a:ext uri="{FF2B5EF4-FFF2-40B4-BE49-F238E27FC236}">
                <a16:creationId xmlns:a16="http://schemas.microsoft.com/office/drawing/2014/main" id="{E2002267-1253-F07B-EB0D-6F8AFC6A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11" t="36162" r="65239" b="33075"/>
          <a:stretch/>
        </p:blipFill>
        <p:spPr>
          <a:xfrm>
            <a:off x="11493499" y="3907"/>
            <a:ext cx="692729" cy="5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9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5809</TotalTime>
  <Words>584</Words>
  <Application>Microsoft Macintosh PowerPoint</Application>
  <PresentationFormat>Panorámica</PresentationFormat>
  <Paragraphs>103</Paragraphs>
  <Slides>13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Lexend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PATRICIA FERNANDEZ MONROY</dc:creator>
  <cp:lastModifiedBy>PATRICIA FERNANDEZ MONROY</cp:lastModifiedBy>
  <cp:revision>11</cp:revision>
  <dcterms:created xsi:type="dcterms:W3CDTF">2024-10-19T17:51:16Z</dcterms:created>
  <dcterms:modified xsi:type="dcterms:W3CDTF">2025-02-24T15:38:56Z</dcterms:modified>
</cp:coreProperties>
</file>